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331" r:id="rId2"/>
    <p:sldId id="344" r:id="rId3"/>
    <p:sldId id="309" r:id="rId4"/>
    <p:sldId id="357" r:id="rId5"/>
    <p:sldId id="335" r:id="rId6"/>
    <p:sldId id="312" r:id="rId7"/>
    <p:sldId id="345" r:id="rId8"/>
    <p:sldId id="336" r:id="rId9"/>
    <p:sldId id="326" r:id="rId10"/>
    <p:sldId id="295" r:id="rId11"/>
    <p:sldId id="328" r:id="rId12"/>
    <p:sldId id="346" r:id="rId13"/>
    <p:sldId id="347" r:id="rId14"/>
    <p:sldId id="348" r:id="rId15"/>
    <p:sldId id="349" r:id="rId16"/>
    <p:sldId id="350" r:id="rId17"/>
    <p:sldId id="351" r:id="rId18"/>
    <p:sldId id="352" r:id="rId19"/>
    <p:sldId id="320" r:id="rId20"/>
    <p:sldId id="329" r:id="rId21"/>
    <p:sldId id="304" r:id="rId22"/>
    <p:sldId id="288" r:id="rId23"/>
    <p:sldId id="296" r:id="rId24"/>
    <p:sldId id="272" r:id="rId25"/>
    <p:sldId id="299" r:id="rId26"/>
    <p:sldId id="332" r:id="rId27"/>
    <p:sldId id="342" r:id="rId28"/>
    <p:sldId id="358" r:id="rId29"/>
    <p:sldId id="356" r:id="rId30"/>
    <p:sldId id="333" r:id="rId31"/>
    <p:sldId id="289" r:id="rId32"/>
    <p:sldId id="359" r:id="rId33"/>
    <p:sldId id="264" r:id="rId34"/>
    <p:sldId id="343" r:id="rId35"/>
    <p:sldId id="261" r:id="rId36"/>
    <p:sldId id="322" r:id="rId3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6" userDrawn="1">
          <p15:clr>
            <a:srgbClr val="A4A3A4"/>
          </p15:clr>
        </p15:guide>
        <p15:guide id="2" pos="4452" userDrawn="1">
          <p15:clr>
            <a:srgbClr val="A4A3A4"/>
          </p15:clr>
        </p15:guide>
        <p15:guide id="3" pos="574" userDrawn="1">
          <p15:clr>
            <a:srgbClr val="A4A3A4"/>
          </p15:clr>
        </p15:guide>
        <p15:guide id="4" pos="7151" userDrawn="1">
          <p15:clr>
            <a:srgbClr val="A4A3A4"/>
          </p15:clr>
        </p15:guide>
        <p15:guide id="5" orient="horz" pos="935" userDrawn="1">
          <p15:clr>
            <a:srgbClr val="A4A3A4"/>
          </p15:clr>
        </p15:guide>
        <p15:guide id="7" orient="horz" pos="3339" userDrawn="1">
          <p15:clr>
            <a:srgbClr val="A4A3A4"/>
          </p15:clr>
        </p15:guide>
        <p15:guide id="9" orient="horz" pos="3929" userDrawn="1">
          <p15:clr>
            <a:srgbClr val="A4A3A4"/>
          </p15:clr>
        </p15:guide>
        <p15:guide id="10" pos="3908" userDrawn="1">
          <p15:clr>
            <a:srgbClr val="A4A3A4"/>
          </p15:clr>
        </p15:guide>
        <p15:guide id="11" orient="horz" pos="2183" userDrawn="1">
          <p15:clr>
            <a:srgbClr val="A4A3A4"/>
          </p15:clr>
        </p15:guide>
        <p15:guide id="12" orient="horz" pos="35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ECFA"/>
    <a:srgbClr val="BB9056"/>
    <a:srgbClr val="68150F"/>
    <a:srgbClr val="BFDEEA"/>
    <a:srgbClr val="DFEDFF"/>
    <a:srgbClr val="DDC8AB"/>
    <a:srgbClr val="8AB4F9"/>
    <a:srgbClr val="BA9B6E"/>
    <a:srgbClr val="F2DBD5"/>
    <a:srgbClr val="F1C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34"/>
    <p:restoredTop sz="90681"/>
  </p:normalViewPr>
  <p:slideViewPr>
    <p:cSldViewPr snapToGrid="0">
      <p:cViewPr varScale="1">
        <p:scale>
          <a:sx n="80" d="100"/>
          <a:sy n="80" d="100"/>
        </p:scale>
        <p:origin x="200" y="312"/>
      </p:cViewPr>
      <p:guideLst>
        <p:guide orient="horz" pos="686"/>
        <p:guide pos="4452"/>
        <p:guide pos="574"/>
        <p:guide pos="7151"/>
        <p:guide orient="horz" pos="935"/>
        <p:guide orient="horz" pos="3339"/>
        <p:guide orient="horz" pos="3929"/>
        <p:guide pos="3908"/>
        <p:guide orient="horz" pos="2183"/>
        <p:guide orient="horz" pos="3543"/>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C265B-EE9F-4257-B548-852D060CBD7A}" type="datetimeFigureOut">
              <a:rPr lang="sv-SE" smtClean="0"/>
              <a:t>2021-01-15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F85BA8-A657-41F8-A8BC-EDE967F593D1}" type="slidenum">
              <a:rPr lang="sv-SE" smtClean="0"/>
              <a:t>‹#›</a:t>
            </a:fld>
            <a:endParaRPr lang="sv-SE"/>
          </a:p>
        </p:txBody>
      </p:sp>
    </p:spTree>
    <p:extLst>
      <p:ext uri="{BB962C8B-B14F-4D97-AF65-F5344CB8AC3E}">
        <p14:creationId xmlns:p14="http://schemas.microsoft.com/office/powerpoint/2010/main" val="148406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1</a:t>
            </a:fld>
            <a:endParaRPr lang="sv-SE"/>
          </a:p>
        </p:txBody>
      </p:sp>
    </p:spTree>
    <p:extLst>
      <p:ext uri="{BB962C8B-B14F-4D97-AF65-F5344CB8AC3E}">
        <p14:creationId xmlns:p14="http://schemas.microsoft.com/office/powerpoint/2010/main" val="721633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Henrik de la </a:t>
            </a:r>
            <a:r>
              <a:rPr lang="fi-FI" err="1"/>
              <a:t>Chapelle</a:t>
            </a:r>
            <a:endParaRPr lang="fi-FI"/>
          </a:p>
        </p:txBody>
      </p:sp>
      <p:sp>
        <p:nvSpPr>
          <p:cNvPr id="4" name="Slide Number Placeholder 3"/>
          <p:cNvSpPr>
            <a:spLocks noGrp="1"/>
          </p:cNvSpPr>
          <p:nvPr>
            <p:ph type="sldNum" sz="quarter" idx="5"/>
          </p:nvPr>
        </p:nvSpPr>
        <p:spPr/>
        <p:txBody>
          <a:bodyPr/>
          <a:lstStyle/>
          <a:p>
            <a:fld id="{76F85BA8-A657-41F8-A8BC-EDE967F593D1}" type="slidenum">
              <a:rPr lang="sv-SE" smtClean="0"/>
              <a:t>10</a:t>
            </a:fld>
            <a:endParaRPr lang="sv-SE"/>
          </a:p>
        </p:txBody>
      </p:sp>
    </p:spTree>
    <p:extLst>
      <p:ext uri="{BB962C8B-B14F-4D97-AF65-F5344CB8AC3E}">
        <p14:creationId xmlns:p14="http://schemas.microsoft.com/office/powerpoint/2010/main" val="4094816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Byggprojektet, </a:t>
            </a:r>
            <a:r>
              <a:rPr lang="fi-FI" dirty="0"/>
              <a:t>Henrik de la </a:t>
            </a:r>
            <a:r>
              <a:rPr lang="fi-FI" dirty="0" err="1"/>
              <a:t>Chapelle</a:t>
            </a:r>
            <a:endParaRPr lang="fi-FI" dirty="0"/>
          </a:p>
        </p:txBody>
      </p:sp>
      <p:sp>
        <p:nvSpPr>
          <p:cNvPr id="4" name="Slide Number Placeholder 3"/>
          <p:cNvSpPr>
            <a:spLocks noGrp="1"/>
          </p:cNvSpPr>
          <p:nvPr>
            <p:ph type="sldNum" sz="quarter" idx="5"/>
          </p:nvPr>
        </p:nvSpPr>
        <p:spPr/>
        <p:txBody>
          <a:bodyPr/>
          <a:lstStyle/>
          <a:p>
            <a:fld id="{76F85BA8-A657-41F8-A8BC-EDE967F593D1}" type="slidenum">
              <a:rPr lang="sv-SE" smtClean="0"/>
              <a:t>11</a:t>
            </a:fld>
            <a:endParaRPr lang="sv-SE"/>
          </a:p>
        </p:txBody>
      </p:sp>
    </p:spTree>
    <p:extLst>
      <p:ext uri="{BB962C8B-B14F-4D97-AF65-F5344CB8AC3E}">
        <p14:creationId xmlns:p14="http://schemas.microsoft.com/office/powerpoint/2010/main" val="106699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Henrik de la </a:t>
            </a:r>
            <a:r>
              <a:rPr lang="fi-FI" err="1"/>
              <a:t>Chapelle</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12</a:t>
            </a:fld>
            <a:endParaRPr lang="sv-SE"/>
          </a:p>
        </p:txBody>
      </p:sp>
    </p:spTree>
    <p:extLst>
      <p:ext uri="{BB962C8B-B14F-4D97-AF65-F5344CB8AC3E}">
        <p14:creationId xmlns:p14="http://schemas.microsoft.com/office/powerpoint/2010/main" val="722254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Henrik de la </a:t>
            </a:r>
            <a:r>
              <a:rPr lang="fi-FI" err="1"/>
              <a:t>Chapelle</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13</a:t>
            </a:fld>
            <a:endParaRPr lang="sv-SE"/>
          </a:p>
        </p:txBody>
      </p:sp>
    </p:spTree>
    <p:extLst>
      <p:ext uri="{BB962C8B-B14F-4D97-AF65-F5344CB8AC3E}">
        <p14:creationId xmlns:p14="http://schemas.microsoft.com/office/powerpoint/2010/main" val="3610162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Henrik de la </a:t>
            </a:r>
            <a:r>
              <a:rPr lang="fi-FI" err="1"/>
              <a:t>Chapelle</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14</a:t>
            </a:fld>
            <a:endParaRPr lang="sv-SE"/>
          </a:p>
        </p:txBody>
      </p:sp>
    </p:spTree>
    <p:extLst>
      <p:ext uri="{BB962C8B-B14F-4D97-AF65-F5344CB8AC3E}">
        <p14:creationId xmlns:p14="http://schemas.microsoft.com/office/powerpoint/2010/main" val="3369195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Henrik de la </a:t>
            </a:r>
            <a:r>
              <a:rPr lang="fi-FI" err="1"/>
              <a:t>Chapelle</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15</a:t>
            </a:fld>
            <a:endParaRPr lang="sv-SE"/>
          </a:p>
        </p:txBody>
      </p:sp>
    </p:spTree>
    <p:extLst>
      <p:ext uri="{BB962C8B-B14F-4D97-AF65-F5344CB8AC3E}">
        <p14:creationId xmlns:p14="http://schemas.microsoft.com/office/powerpoint/2010/main" val="3074922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Henrik de la </a:t>
            </a:r>
            <a:r>
              <a:rPr lang="fi-FI" err="1"/>
              <a:t>Chapelle</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16</a:t>
            </a:fld>
            <a:endParaRPr lang="sv-SE"/>
          </a:p>
        </p:txBody>
      </p:sp>
    </p:spTree>
    <p:extLst>
      <p:ext uri="{BB962C8B-B14F-4D97-AF65-F5344CB8AC3E}">
        <p14:creationId xmlns:p14="http://schemas.microsoft.com/office/powerpoint/2010/main" val="2155959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Henrik de la </a:t>
            </a:r>
            <a:r>
              <a:rPr lang="fi-FI" err="1"/>
              <a:t>Chapelle</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17</a:t>
            </a:fld>
            <a:endParaRPr lang="sv-SE"/>
          </a:p>
        </p:txBody>
      </p:sp>
    </p:spTree>
    <p:extLst>
      <p:ext uri="{BB962C8B-B14F-4D97-AF65-F5344CB8AC3E}">
        <p14:creationId xmlns:p14="http://schemas.microsoft.com/office/powerpoint/2010/main" val="3577977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Henrik de la </a:t>
            </a:r>
            <a:r>
              <a:rPr lang="fi-FI" err="1"/>
              <a:t>Chapelle</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18</a:t>
            </a:fld>
            <a:endParaRPr lang="sv-SE"/>
          </a:p>
        </p:txBody>
      </p:sp>
    </p:spTree>
    <p:extLst>
      <p:ext uri="{BB962C8B-B14F-4D97-AF65-F5344CB8AC3E}">
        <p14:creationId xmlns:p14="http://schemas.microsoft.com/office/powerpoint/2010/main" val="231463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Henrik de la </a:t>
            </a:r>
            <a:r>
              <a:rPr lang="fi-FI" err="1"/>
              <a:t>Chapelle</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19</a:t>
            </a:fld>
            <a:endParaRPr lang="sv-SE"/>
          </a:p>
        </p:txBody>
      </p:sp>
    </p:spTree>
    <p:extLst>
      <p:ext uri="{BB962C8B-B14F-4D97-AF65-F5344CB8AC3E}">
        <p14:creationId xmlns:p14="http://schemas.microsoft.com/office/powerpoint/2010/main" val="25309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Välkomstord, </a:t>
            </a:r>
            <a:r>
              <a:rPr lang="fi-FI" dirty="0"/>
              <a:t>Ragnar Lundqvist</a:t>
            </a:r>
          </a:p>
        </p:txBody>
      </p:sp>
      <p:sp>
        <p:nvSpPr>
          <p:cNvPr id="4" name="Slide Number Placeholder 3"/>
          <p:cNvSpPr>
            <a:spLocks noGrp="1"/>
          </p:cNvSpPr>
          <p:nvPr>
            <p:ph type="sldNum" sz="quarter" idx="5"/>
          </p:nvPr>
        </p:nvSpPr>
        <p:spPr/>
        <p:txBody>
          <a:bodyPr/>
          <a:lstStyle/>
          <a:p>
            <a:fld id="{76F85BA8-A657-41F8-A8BC-EDE967F593D1}" type="slidenum">
              <a:rPr lang="sv-SE" smtClean="0"/>
              <a:t>2</a:t>
            </a:fld>
            <a:endParaRPr lang="sv-SE"/>
          </a:p>
        </p:txBody>
      </p:sp>
    </p:spTree>
    <p:extLst>
      <p:ext uri="{BB962C8B-B14F-4D97-AF65-F5344CB8AC3E}">
        <p14:creationId xmlns:p14="http://schemas.microsoft.com/office/powerpoint/2010/main" val="3540441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err="1"/>
              <a:t>Lena Dahlberg </a:t>
            </a:r>
            <a:endParaRPr lang="fi-FI"/>
          </a:p>
        </p:txBody>
      </p:sp>
      <p:sp>
        <p:nvSpPr>
          <p:cNvPr id="4" name="Slide Number Placeholder 3"/>
          <p:cNvSpPr>
            <a:spLocks noGrp="1"/>
          </p:cNvSpPr>
          <p:nvPr>
            <p:ph type="sldNum" sz="quarter" idx="5"/>
          </p:nvPr>
        </p:nvSpPr>
        <p:spPr/>
        <p:txBody>
          <a:bodyPr/>
          <a:lstStyle/>
          <a:p>
            <a:fld id="{76F85BA8-A657-41F8-A8BC-EDE967F593D1}" type="slidenum">
              <a:rPr lang="sv-SE" smtClean="0"/>
              <a:t>20</a:t>
            </a:fld>
            <a:endParaRPr lang="sv-SE"/>
          </a:p>
        </p:txBody>
      </p:sp>
    </p:spTree>
    <p:extLst>
      <p:ext uri="{BB962C8B-B14F-4D97-AF65-F5344CB8AC3E}">
        <p14:creationId xmlns:p14="http://schemas.microsoft.com/office/powerpoint/2010/main" val="2418838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err="1"/>
              <a:t>Lena Dahlberg </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21</a:t>
            </a:fld>
            <a:endParaRPr lang="sv-SE"/>
          </a:p>
        </p:txBody>
      </p:sp>
    </p:spTree>
    <p:extLst>
      <p:ext uri="{BB962C8B-B14F-4D97-AF65-F5344CB8AC3E}">
        <p14:creationId xmlns:p14="http://schemas.microsoft.com/office/powerpoint/2010/main" val="14107099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err="1"/>
              <a:t>Museets</a:t>
            </a:r>
            <a:r>
              <a:rPr lang="fi-FI" sz="1200"/>
              <a:t> </a:t>
            </a:r>
            <a:r>
              <a:rPr lang="fi-FI" sz="1200" err="1"/>
              <a:t>profilering</a:t>
            </a:r>
            <a:r>
              <a:rPr lang="fi-FI" sz="1200"/>
              <a:t> ½</a:t>
            </a:r>
            <a:r>
              <a:rPr lang="fi-FI" err="1"/>
              <a:t>, Lena Dahlberg </a:t>
            </a:r>
            <a:endParaRPr lang="fi-FI"/>
          </a:p>
          <a:p>
            <a:pPr marL="0" marR="0" lvl="0" indent="0" algn="l" defTabSz="914400" rtl="0" eaLnBrk="1" fontAlgn="auto" latinLnBrk="0" hangingPunct="1">
              <a:lnSpc>
                <a:spcPct val="100000"/>
              </a:lnSpc>
              <a:spcBef>
                <a:spcPts val="0"/>
              </a:spcBef>
              <a:spcAft>
                <a:spcPts val="0"/>
              </a:spcAft>
              <a:buClrTx/>
              <a:buSzTx/>
              <a:buFontTx/>
              <a:buNone/>
              <a:tabLst/>
              <a:defRPr/>
            </a:pP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22</a:t>
            </a:fld>
            <a:endParaRPr lang="sv-SE"/>
          </a:p>
        </p:txBody>
      </p:sp>
    </p:spTree>
    <p:extLst>
      <p:ext uri="{BB962C8B-B14F-4D97-AF65-F5344CB8AC3E}">
        <p14:creationId xmlns:p14="http://schemas.microsoft.com/office/powerpoint/2010/main" val="268001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err="1"/>
              <a:t>Museets</a:t>
            </a:r>
            <a:r>
              <a:rPr lang="fi-FI" sz="1200"/>
              <a:t> </a:t>
            </a:r>
            <a:r>
              <a:rPr lang="fi-FI" sz="1200" err="1"/>
              <a:t>profilering</a:t>
            </a:r>
            <a:r>
              <a:rPr lang="fi-FI" sz="1200"/>
              <a:t> 2/2</a:t>
            </a:r>
            <a:r>
              <a:rPr lang="fi-FI" err="1"/>
              <a:t>, Lena Dahlberg </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23</a:t>
            </a:fld>
            <a:endParaRPr lang="sv-SE"/>
          </a:p>
        </p:txBody>
      </p:sp>
    </p:spTree>
    <p:extLst>
      <p:ext uri="{BB962C8B-B14F-4D97-AF65-F5344CB8AC3E}">
        <p14:creationId xmlns:p14="http://schemas.microsoft.com/office/powerpoint/2010/main" val="1144217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err="1"/>
              <a:t>Lena Dahlberg </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24</a:t>
            </a:fld>
            <a:endParaRPr lang="sv-SE"/>
          </a:p>
        </p:txBody>
      </p:sp>
    </p:spTree>
    <p:extLst>
      <p:ext uri="{BB962C8B-B14F-4D97-AF65-F5344CB8AC3E}">
        <p14:creationId xmlns:p14="http://schemas.microsoft.com/office/powerpoint/2010/main" val="337684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err="1"/>
              <a:t>Lena Dahlberg </a:t>
            </a:r>
            <a:endParaRPr lang="fi-FI"/>
          </a:p>
        </p:txBody>
      </p:sp>
      <p:sp>
        <p:nvSpPr>
          <p:cNvPr id="4" name="Slide Number Placeholder 3"/>
          <p:cNvSpPr>
            <a:spLocks noGrp="1"/>
          </p:cNvSpPr>
          <p:nvPr>
            <p:ph type="sldNum" sz="quarter" idx="5"/>
          </p:nvPr>
        </p:nvSpPr>
        <p:spPr/>
        <p:txBody>
          <a:bodyPr/>
          <a:lstStyle/>
          <a:p>
            <a:fld id="{76F85BA8-A657-41F8-A8BC-EDE967F593D1}" type="slidenum">
              <a:rPr lang="sv-SE" smtClean="0"/>
              <a:t>25</a:t>
            </a:fld>
            <a:endParaRPr lang="sv-SE"/>
          </a:p>
        </p:txBody>
      </p:sp>
    </p:spTree>
    <p:extLst>
      <p:ext uri="{BB962C8B-B14F-4D97-AF65-F5344CB8AC3E}">
        <p14:creationId xmlns:p14="http://schemas.microsoft.com/office/powerpoint/2010/main" val="2052514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err="1"/>
              <a:t>Lena Dahlberg </a:t>
            </a:r>
            <a:endParaRPr lang="fi-FI"/>
          </a:p>
        </p:txBody>
      </p:sp>
      <p:sp>
        <p:nvSpPr>
          <p:cNvPr id="4" name="Slide Number Placeholder 3"/>
          <p:cNvSpPr>
            <a:spLocks noGrp="1"/>
          </p:cNvSpPr>
          <p:nvPr>
            <p:ph type="sldNum" sz="quarter" idx="5"/>
          </p:nvPr>
        </p:nvSpPr>
        <p:spPr/>
        <p:txBody>
          <a:bodyPr/>
          <a:lstStyle/>
          <a:p>
            <a:fld id="{76F85BA8-A657-41F8-A8BC-EDE967F593D1}" type="slidenum">
              <a:rPr lang="sv-SE" smtClean="0"/>
              <a:t>26</a:t>
            </a:fld>
            <a:endParaRPr lang="sv-SE"/>
          </a:p>
        </p:txBody>
      </p:sp>
    </p:spTree>
    <p:extLst>
      <p:ext uri="{BB962C8B-B14F-4D97-AF65-F5344CB8AC3E}">
        <p14:creationId xmlns:p14="http://schemas.microsoft.com/office/powerpoint/2010/main" val="3437323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err="1"/>
              <a:t>Lena Dahlberg </a:t>
            </a:r>
            <a:endParaRPr lang="fi-FI"/>
          </a:p>
        </p:txBody>
      </p:sp>
      <p:sp>
        <p:nvSpPr>
          <p:cNvPr id="4" name="Slide Number Placeholder 3"/>
          <p:cNvSpPr>
            <a:spLocks noGrp="1"/>
          </p:cNvSpPr>
          <p:nvPr>
            <p:ph type="sldNum" sz="quarter" idx="5"/>
          </p:nvPr>
        </p:nvSpPr>
        <p:spPr/>
        <p:txBody>
          <a:bodyPr/>
          <a:lstStyle/>
          <a:p>
            <a:fld id="{76F85BA8-A657-41F8-A8BC-EDE967F593D1}" type="slidenum">
              <a:rPr lang="sv-SE" smtClean="0"/>
              <a:t>27</a:t>
            </a:fld>
            <a:endParaRPr lang="sv-SE"/>
          </a:p>
        </p:txBody>
      </p:sp>
    </p:spTree>
    <p:extLst>
      <p:ext uri="{BB962C8B-B14F-4D97-AF65-F5344CB8AC3E}">
        <p14:creationId xmlns:p14="http://schemas.microsoft.com/office/powerpoint/2010/main" val="2552732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Ragnar Lundqvist</a:t>
            </a:r>
          </a:p>
        </p:txBody>
      </p:sp>
      <p:sp>
        <p:nvSpPr>
          <p:cNvPr id="4" name="Slide Number Placeholder 3"/>
          <p:cNvSpPr>
            <a:spLocks noGrp="1"/>
          </p:cNvSpPr>
          <p:nvPr>
            <p:ph type="sldNum" sz="quarter" idx="5"/>
          </p:nvPr>
        </p:nvSpPr>
        <p:spPr/>
        <p:txBody>
          <a:bodyPr/>
          <a:lstStyle/>
          <a:p>
            <a:fld id="{76F85BA8-A657-41F8-A8BC-EDE967F593D1}" type="slidenum">
              <a:rPr lang="sv-SE" smtClean="0"/>
              <a:t>28</a:t>
            </a:fld>
            <a:endParaRPr lang="sv-SE"/>
          </a:p>
        </p:txBody>
      </p:sp>
    </p:spTree>
    <p:extLst>
      <p:ext uri="{BB962C8B-B14F-4D97-AF65-F5344CB8AC3E}">
        <p14:creationId xmlns:p14="http://schemas.microsoft.com/office/powerpoint/2010/main" val="3944268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00"/>
              <a:t>Ragnar Lundqvist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000" dirty="0"/>
          </a:p>
        </p:txBody>
      </p:sp>
      <p:sp>
        <p:nvSpPr>
          <p:cNvPr id="4" name="Slide Number Placeholder 3"/>
          <p:cNvSpPr>
            <a:spLocks noGrp="1"/>
          </p:cNvSpPr>
          <p:nvPr>
            <p:ph type="sldNum" sz="quarter" idx="5"/>
          </p:nvPr>
        </p:nvSpPr>
        <p:spPr/>
        <p:txBody>
          <a:bodyPr/>
          <a:lstStyle/>
          <a:p>
            <a:fld id="{76F85BA8-A657-41F8-A8BC-EDE967F593D1}" type="slidenum">
              <a:rPr lang="sv-SE" smtClean="0"/>
              <a:t>29</a:t>
            </a:fld>
            <a:endParaRPr lang="sv-SE"/>
          </a:p>
        </p:txBody>
      </p:sp>
    </p:spTree>
    <p:extLst>
      <p:ext uri="{BB962C8B-B14F-4D97-AF65-F5344CB8AC3E}">
        <p14:creationId xmlns:p14="http://schemas.microsoft.com/office/powerpoint/2010/main" val="107983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Ragnar Lundqvist</a:t>
            </a:r>
          </a:p>
        </p:txBody>
      </p:sp>
      <p:sp>
        <p:nvSpPr>
          <p:cNvPr id="4" name="Slide Number Placeholder 3"/>
          <p:cNvSpPr>
            <a:spLocks noGrp="1"/>
          </p:cNvSpPr>
          <p:nvPr>
            <p:ph type="sldNum" sz="quarter" idx="5"/>
          </p:nvPr>
        </p:nvSpPr>
        <p:spPr/>
        <p:txBody>
          <a:bodyPr/>
          <a:lstStyle/>
          <a:p>
            <a:fld id="{76F85BA8-A657-41F8-A8BC-EDE967F593D1}" type="slidenum">
              <a:rPr lang="sv-SE" smtClean="0"/>
              <a:t>3</a:t>
            </a:fld>
            <a:endParaRPr lang="sv-SE"/>
          </a:p>
        </p:txBody>
      </p:sp>
    </p:spTree>
    <p:extLst>
      <p:ext uri="{BB962C8B-B14F-4D97-AF65-F5344CB8AC3E}">
        <p14:creationId xmlns:p14="http://schemas.microsoft.com/office/powerpoint/2010/main" val="4012510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Ragnar Lundqvist</a:t>
            </a:r>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30</a:t>
            </a:fld>
            <a:endParaRPr lang="sv-SE"/>
          </a:p>
        </p:txBody>
      </p:sp>
    </p:spTree>
    <p:extLst>
      <p:ext uri="{BB962C8B-B14F-4D97-AF65-F5344CB8AC3E}">
        <p14:creationId xmlns:p14="http://schemas.microsoft.com/office/powerpoint/2010/main" val="486058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Ragnar Lundqvist, </a:t>
            </a:r>
            <a:r>
              <a:rPr lang="fi-FI" sz="1200" err="1"/>
              <a:t>Resatauranger</a:t>
            </a:r>
            <a:r>
              <a:rPr lang="fi-FI" sz="1200"/>
              <a:t>, </a:t>
            </a:r>
            <a:r>
              <a:rPr lang="fi-FI" sz="1200" err="1"/>
              <a:t>butiker</a:t>
            </a:r>
            <a:r>
              <a:rPr lang="fi-FI" sz="1200"/>
              <a:t> </a:t>
            </a:r>
            <a:r>
              <a:rPr lang="fi-FI" sz="1200" err="1"/>
              <a:t>och</a:t>
            </a:r>
            <a:r>
              <a:rPr lang="fi-FI" sz="1200"/>
              <a:t> </a:t>
            </a:r>
            <a:r>
              <a:rPr lang="fi-FI" sz="1200" err="1"/>
              <a:t>aktivitetsaxel</a:t>
            </a:r>
            <a:r>
              <a:rPr lang="fi-FI" sz="1200"/>
              <a:t> 1/2</a:t>
            </a:r>
          </a:p>
        </p:txBody>
      </p:sp>
      <p:sp>
        <p:nvSpPr>
          <p:cNvPr id="4" name="Slide Number Placeholder 3"/>
          <p:cNvSpPr>
            <a:spLocks noGrp="1"/>
          </p:cNvSpPr>
          <p:nvPr>
            <p:ph type="sldNum" sz="quarter" idx="5"/>
          </p:nvPr>
        </p:nvSpPr>
        <p:spPr/>
        <p:txBody>
          <a:bodyPr/>
          <a:lstStyle/>
          <a:p>
            <a:fld id="{76F85BA8-A657-41F8-A8BC-EDE967F593D1}" type="slidenum">
              <a:rPr lang="sv-SE" smtClean="0"/>
              <a:t>31</a:t>
            </a:fld>
            <a:endParaRPr lang="sv-SE"/>
          </a:p>
        </p:txBody>
      </p:sp>
    </p:spTree>
    <p:extLst>
      <p:ext uri="{BB962C8B-B14F-4D97-AF65-F5344CB8AC3E}">
        <p14:creationId xmlns:p14="http://schemas.microsoft.com/office/powerpoint/2010/main" val="3649423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Ragnar Lundqvist, </a:t>
            </a:r>
            <a:r>
              <a:rPr lang="fi-FI" sz="1200" err="1"/>
              <a:t>Resatauranger</a:t>
            </a:r>
            <a:r>
              <a:rPr lang="fi-FI" sz="1200"/>
              <a:t>, </a:t>
            </a:r>
            <a:r>
              <a:rPr lang="fi-FI" sz="1200" err="1"/>
              <a:t>butiker</a:t>
            </a:r>
            <a:r>
              <a:rPr lang="fi-FI" sz="1200"/>
              <a:t> </a:t>
            </a:r>
            <a:r>
              <a:rPr lang="fi-FI" sz="1200" err="1"/>
              <a:t>och</a:t>
            </a:r>
            <a:r>
              <a:rPr lang="fi-FI" sz="1200"/>
              <a:t> </a:t>
            </a:r>
            <a:r>
              <a:rPr lang="fi-FI" sz="1200" err="1"/>
              <a:t>aktivitetsaxel</a:t>
            </a:r>
            <a:r>
              <a:rPr lang="fi-FI" sz="1200"/>
              <a:t> 1/2</a:t>
            </a:r>
          </a:p>
        </p:txBody>
      </p:sp>
      <p:sp>
        <p:nvSpPr>
          <p:cNvPr id="4" name="Slide Number Placeholder 3"/>
          <p:cNvSpPr>
            <a:spLocks noGrp="1"/>
          </p:cNvSpPr>
          <p:nvPr>
            <p:ph type="sldNum" sz="quarter" idx="5"/>
          </p:nvPr>
        </p:nvSpPr>
        <p:spPr/>
        <p:txBody>
          <a:bodyPr/>
          <a:lstStyle/>
          <a:p>
            <a:fld id="{76F85BA8-A657-41F8-A8BC-EDE967F593D1}" type="slidenum">
              <a:rPr lang="sv-SE" smtClean="0"/>
              <a:t>32</a:t>
            </a:fld>
            <a:endParaRPr lang="sv-SE"/>
          </a:p>
        </p:txBody>
      </p:sp>
    </p:spTree>
    <p:extLst>
      <p:ext uri="{BB962C8B-B14F-4D97-AF65-F5344CB8AC3E}">
        <p14:creationId xmlns:p14="http://schemas.microsoft.com/office/powerpoint/2010/main" val="3593496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Ragnar Lundqvist</a:t>
            </a:r>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33</a:t>
            </a:fld>
            <a:endParaRPr lang="sv-SE"/>
          </a:p>
        </p:txBody>
      </p:sp>
    </p:spTree>
    <p:extLst>
      <p:ext uri="{BB962C8B-B14F-4D97-AF65-F5344CB8AC3E}">
        <p14:creationId xmlns:p14="http://schemas.microsoft.com/office/powerpoint/2010/main" val="2119209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Ragnar Lundqvist</a:t>
            </a:r>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34</a:t>
            </a:fld>
            <a:endParaRPr lang="sv-SE"/>
          </a:p>
        </p:txBody>
      </p:sp>
    </p:spTree>
    <p:extLst>
      <p:ext uri="{BB962C8B-B14F-4D97-AF65-F5344CB8AC3E}">
        <p14:creationId xmlns:p14="http://schemas.microsoft.com/office/powerpoint/2010/main" val="665776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Ragnar Lundqvist</a:t>
            </a:r>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35</a:t>
            </a:fld>
            <a:endParaRPr lang="sv-SE"/>
          </a:p>
        </p:txBody>
      </p:sp>
    </p:spTree>
    <p:extLst>
      <p:ext uri="{BB962C8B-B14F-4D97-AF65-F5344CB8AC3E}">
        <p14:creationId xmlns:p14="http://schemas.microsoft.com/office/powerpoint/2010/main" val="3675789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err="1"/>
              <a:t>Moderator </a:t>
            </a:r>
            <a:r>
              <a:rPr lang="fi-FI"/>
              <a:t>XXXXXXXX</a:t>
            </a:r>
          </a:p>
        </p:txBody>
      </p:sp>
      <p:sp>
        <p:nvSpPr>
          <p:cNvPr id="4" name="Slide Number Placeholder 3"/>
          <p:cNvSpPr>
            <a:spLocks noGrp="1"/>
          </p:cNvSpPr>
          <p:nvPr>
            <p:ph type="sldNum" sz="quarter" idx="5"/>
          </p:nvPr>
        </p:nvSpPr>
        <p:spPr/>
        <p:txBody>
          <a:bodyPr/>
          <a:lstStyle/>
          <a:p>
            <a:fld id="{76F85BA8-A657-41F8-A8BC-EDE967F593D1}" type="slidenum">
              <a:rPr lang="sv-SE" smtClean="0"/>
              <a:t>36</a:t>
            </a:fld>
            <a:endParaRPr lang="sv-SE"/>
          </a:p>
        </p:txBody>
      </p:sp>
    </p:spTree>
    <p:extLst>
      <p:ext uri="{BB962C8B-B14F-4D97-AF65-F5344CB8AC3E}">
        <p14:creationId xmlns:p14="http://schemas.microsoft.com/office/powerpoint/2010/main" val="3816211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Ragnar Lundqvist</a:t>
            </a:r>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4</a:t>
            </a:fld>
            <a:endParaRPr lang="sv-SE"/>
          </a:p>
        </p:txBody>
      </p:sp>
    </p:spTree>
    <p:extLst>
      <p:ext uri="{BB962C8B-B14F-4D97-AF65-F5344CB8AC3E}">
        <p14:creationId xmlns:p14="http://schemas.microsoft.com/office/powerpoint/2010/main" val="2517237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Byggprojektet, </a:t>
            </a:r>
            <a:r>
              <a:rPr lang="fi-FI" dirty="0"/>
              <a:t>Henrik de la </a:t>
            </a:r>
            <a:r>
              <a:rPr lang="fi-FI" dirty="0" err="1"/>
              <a:t>Chapelle</a:t>
            </a:r>
            <a:endParaRPr lang="fi-FI" dirty="0"/>
          </a:p>
        </p:txBody>
      </p:sp>
      <p:sp>
        <p:nvSpPr>
          <p:cNvPr id="4" name="Slide Number Placeholder 3"/>
          <p:cNvSpPr>
            <a:spLocks noGrp="1"/>
          </p:cNvSpPr>
          <p:nvPr>
            <p:ph type="sldNum" sz="quarter" idx="5"/>
          </p:nvPr>
        </p:nvSpPr>
        <p:spPr/>
        <p:txBody>
          <a:bodyPr/>
          <a:lstStyle/>
          <a:p>
            <a:fld id="{76F85BA8-A657-41F8-A8BC-EDE967F593D1}" type="slidenum">
              <a:rPr lang="sv-SE" smtClean="0"/>
              <a:t>5</a:t>
            </a:fld>
            <a:endParaRPr lang="sv-SE"/>
          </a:p>
        </p:txBody>
      </p:sp>
    </p:spTree>
    <p:extLst>
      <p:ext uri="{BB962C8B-B14F-4D97-AF65-F5344CB8AC3E}">
        <p14:creationId xmlns:p14="http://schemas.microsoft.com/office/powerpoint/2010/main" val="1203751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a:t>Byggprojektet, </a:t>
            </a:r>
            <a:r>
              <a:rPr lang="fi-FI" dirty="0"/>
              <a:t>Henrik de la </a:t>
            </a:r>
            <a:r>
              <a:rPr lang="fi-FI" dirty="0" err="1"/>
              <a:t>Chapelle</a:t>
            </a:r>
            <a:endParaRPr lang="fi-FI" dirty="0"/>
          </a:p>
        </p:txBody>
      </p:sp>
      <p:sp>
        <p:nvSpPr>
          <p:cNvPr id="4" name="Slide Number Placeholder 3"/>
          <p:cNvSpPr>
            <a:spLocks noGrp="1"/>
          </p:cNvSpPr>
          <p:nvPr>
            <p:ph type="sldNum" sz="quarter" idx="5"/>
          </p:nvPr>
        </p:nvSpPr>
        <p:spPr/>
        <p:txBody>
          <a:bodyPr/>
          <a:lstStyle/>
          <a:p>
            <a:fld id="{76F85BA8-A657-41F8-A8BC-EDE967F593D1}" type="slidenum">
              <a:rPr lang="sv-SE" smtClean="0"/>
              <a:t>6</a:t>
            </a:fld>
            <a:endParaRPr lang="sv-SE"/>
          </a:p>
        </p:txBody>
      </p:sp>
    </p:spTree>
    <p:extLst>
      <p:ext uri="{BB962C8B-B14F-4D97-AF65-F5344CB8AC3E}">
        <p14:creationId xmlns:p14="http://schemas.microsoft.com/office/powerpoint/2010/main" val="3555624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Byggprojektet, </a:t>
            </a:r>
            <a:r>
              <a:rPr lang="fi-FI" dirty="0"/>
              <a:t>Henrik de la </a:t>
            </a:r>
            <a:r>
              <a:rPr lang="fi-FI" dirty="0" err="1"/>
              <a:t>Chapelle</a:t>
            </a:r>
            <a:endParaRPr lang="fi-FI" dirty="0"/>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7</a:t>
            </a:fld>
            <a:endParaRPr lang="sv-SE"/>
          </a:p>
        </p:txBody>
      </p:sp>
    </p:spTree>
    <p:extLst>
      <p:ext uri="{BB962C8B-B14F-4D97-AF65-F5344CB8AC3E}">
        <p14:creationId xmlns:p14="http://schemas.microsoft.com/office/powerpoint/2010/main" val="1048402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Byggprojektet, </a:t>
            </a:r>
            <a:r>
              <a:rPr lang="fi-FI" dirty="0"/>
              <a:t>Henrik de la </a:t>
            </a:r>
            <a:r>
              <a:rPr lang="fi-FI" dirty="0" err="1"/>
              <a:t>Chapelle</a:t>
            </a:r>
            <a:endParaRPr lang="fi-FI" dirty="0"/>
          </a:p>
        </p:txBody>
      </p:sp>
      <p:sp>
        <p:nvSpPr>
          <p:cNvPr id="4" name="Slide Number Placeholder 3"/>
          <p:cNvSpPr>
            <a:spLocks noGrp="1"/>
          </p:cNvSpPr>
          <p:nvPr>
            <p:ph type="sldNum" sz="quarter" idx="5"/>
          </p:nvPr>
        </p:nvSpPr>
        <p:spPr/>
        <p:txBody>
          <a:bodyPr/>
          <a:lstStyle/>
          <a:p>
            <a:fld id="{76F85BA8-A657-41F8-A8BC-EDE967F593D1}" type="slidenum">
              <a:rPr lang="sv-SE" smtClean="0"/>
              <a:t>8</a:t>
            </a:fld>
            <a:endParaRPr lang="sv-SE"/>
          </a:p>
        </p:txBody>
      </p:sp>
    </p:spTree>
    <p:extLst>
      <p:ext uri="{BB962C8B-B14F-4D97-AF65-F5344CB8AC3E}">
        <p14:creationId xmlns:p14="http://schemas.microsoft.com/office/powerpoint/2010/main" val="732099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Henrik de la </a:t>
            </a:r>
            <a:r>
              <a:rPr lang="fi-FI" err="1"/>
              <a:t>Chapelle</a:t>
            </a:r>
            <a:endParaRPr lang="fi-FI"/>
          </a:p>
          <a:p>
            <a:endParaRPr lang="sv-SE"/>
          </a:p>
        </p:txBody>
      </p:sp>
      <p:sp>
        <p:nvSpPr>
          <p:cNvPr id="4" name="Slide Number Placeholder 3"/>
          <p:cNvSpPr>
            <a:spLocks noGrp="1"/>
          </p:cNvSpPr>
          <p:nvPr>
            <p:ph type="sldNum" sz="quarter" idx="5"/>
          </p:nvPr>
        </p:nvSpPr>
        <p:spPr/>
        <p:txBody>
          <a:bodyPr/>
          <a:lstStyle/>
          <a:p>
            <a:fld id="{76F85BA8-A657-41F8-A8BC-EDE967F593D1}" type="slidenum">
              <a:rPr lang="sv-SE" smtClean="0"/>
              <a:t>9</a:t>
            </a:fld>
            <a:endParaRPr lang="sv-SE"/>
          </a:p>
        </p:txBody>
      </p:sp>
    </p:spTree>
    <p:extLst>
      <p:ext uri="{BB962C8B-B14F-4D97-AF65-F5344CB8AC3E}">
        <p14:creationId xmlns:p14="http://schemas.microsoft.com/office/powerpoint/2010/main" val="266853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B5DB-A87A-4997-BFB2-2AF561C2F4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CE42F851-3D2C-4B69-9453-3004CC2029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9368B3FE-AE22-46AE-807E-F7E8CA78B522}"/>
              </a:ext>
            </a:extLst>
          </p:cNvPr>
          <p:cNvSpPr>
            <a:spLocks noGrp="1"/>
          </p:cNvSpPr>
          <p:nvPr>
            <p:ph type="dt" sz="half" idx="10"/>
          </p:nvPr>
        </p:nvSpPr>
        <p:spPr/>
        <p:txBody>
          <a:bodyPr/>
          <a:lstStyle/>
          <a:p>
            <a:fld id="{B01F2192-8543-524C-ABEA-85D3D3937C75}" type="datetime1">
              <a:t>15.1.2021</a:t>
            </a:fld>
            <a:endParaRPr lang="sv-SE"/>
          </a:p>
        </p:txBody>
      </p:sp>
      <p:sp>
        <p:nvSpPr>
          <p:cNvPr id="5" name="Footer Placeholder 4">
            <a:extLst>
              <a:ext uri="{FF2B5EF4-FFF2-40B4-BE49-F238E27FC236}">
                <a16:creationId xmlns:a16="http://schemas.microsoft.com/office/drawing/2014/main" id="{F06ABEB0-7B40-4CE6-A24C-074280632B2A}"/>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8120CCE0-4C79-4B6D-866C-C19A18CD314D}"/>
              </a:ext>
            </a:extLst>
          </p:cNvPr>
          <p:cNvSpPr>
            <a:spLocks noGrp="1"/>
          </p:cNvSpPr>
          <p:nvPr>
            <p:ph type="sldNum" sz="quarter" idx="12"/>
          </p:nvPr>
        </p:nvSpPr>
        <p:spPr>
          <a:xfrm>
            <a:off x="8610600" y="6356350"/>
            <a:ext cx="2743200" cy="365125"/>
          </a:xfrm>
          <a:prstGeom prst="rect">
            <a:avLst/>
          </a:prstGeom>
        </p:spPr>
        <p:txBody>
          <a:bodyPr/>
          <a:lstStyle/>
          <a:p>
            <a:fld id="{0DDAE6D7-7798-40F7-910A-F7FBD39DBC25}" type="slidenum">
              <a:rPr lang="sv-SE" smtClean="0"/>
              <a:t>‹#›</a:t>
            </a:fld>
            <a:endParaRPr lang="sv-SE"/>
          </a:p>
        </p:txBody>
      </p:sp>
    </p:spTree>
    <p:extLst>
      <p:ext uri="{BB962C8B-B14F-4D97-AF65-F5344CB8AC3E}">
        <p14:creationId xmlns:p14="http://schemas.microsoft.com/office/powerpoint/2010/main" val="394661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426D-C169-4570-8AB1-E1BAC15B06FF}"/>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5C70CF8E-5922-4FCB-BAD6-2D1FD4A554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B490A719-AF73-44C7-A2AA-5F9879595E0B}"/>
              </a:ext>
            </a:extLst>
          </p:cNvPr>
          <p:cNvSpPr>
            <a:spLocks noGrp="1"/>
          </p:cNvSpPr>
          <p:nvPr>
            <p:ph type="dt" sz="half" idx="10"/>
          </p:nvPr>
        </p:nvSpPr>
        <p:spPr/>
        <p:txBody>
          <a:bodyPr/>
          <a:lstStyle/>
          <a:p>
            <a:fld id="{FE0F91B7-E24F-AA48-9DB1-95FC21992C3D}" type="datetime1">
              <a:t>15.1.2021</a:t>
            </a:fld>
            <a:endParaRPr lang="sv-SE"/>
          </a:p>
        </p:txBody>
      </p:sp>
      <p:sp>
        <p:nvSpPr>
          <p:cNvPr id="5" name="Footer Placeholder 4">
            <a:extLst>
              <a:ext uri="{FF2B5EF4-FFF2-40B4-BE49-F238E27FC236}">
                <a16:creationId xmlns:a16="http://schemas.microsoft.com/office/drawing/2014/main" id="{FCCD5224-7FB5-4376-B07A-185FF93C7976}"/>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A23D8F51-D50D-451D-9EF1-23BDB17C9FCE}"/>
              </a:ext>
            </a:extLst>
          </p:cNvPr>
          <p:cNvSpPr>
            <a:spLocks noGrp="1"/>
          </p:cNvSpPr>
          <p:nvPr>
            <p:ph type="sldNum" sz="quarter" idx="12"/>
          </p:nvPr>
        </p:nvSpPr>
        <p:spPr>
          <a:xfrm>
            <a:off x="8610600" y="6356350"/>
            <a:ext cx="2743200" cy="365125"/>
          </a:xfrm>
          <a:prstGeom prst="rect">
            <a:avLst/>
          </a:prstGeom>
        </p:spPr>
        <p:txBody>
          <a:bodyPr/>
          <a:lstStyle/>
          <a:p>
            <a:fld id="{0DDAE6D7-7798-40F7-910A-F7FBD39DBC25}" type="slidenum">
              <a:rPr lang="sv-SE" smtClean="0"/>
              <a:t>‹#›</a:t>
            </a:fld>
            <a:endParaRPr lang="sv-SE"/>
          </a:p>
        </p:txBody>
      </p:sp>
    </p:spTree>
    <p:extLst>
      <p:ext uri="{BB962C8B-B14F-4D97-AF65-F5344CB8AC3E}">
        <p14:creationId xmlns:p14="http://schemas.microsoft.com/office/powerpoint/2010/main" val="4200037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C49C9-E753-477E-94FD-AF4BB21A46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56794A36-58CF-4BBD-A773-83946AB031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BA29EDC9-F996-4B3E-A9FD-FC09D1C586F2}"/>
              </a:ext>
            </a:extLst>
          </p:cNvPr>
          <p:cNvSpPr>
            <a:spLocks noGrp="1"/>
          </p:cNvSpPr>
          <p:nvPr>
            <p:ph type="dt" sz="half" idx="10"/>
          </p:nvPr>
        </p:nvSpPr>
        <p:spPr/>
        <p:txBody>
          <a:bodyPr/>
          <a:lstStyle/>
          <a:p>
            <a:fld id="{DE96CB9B-77A4-AB48-A4F9-7816C0724507}" type="datetime1">
              <a:t>15.1.2021</a:t>
            </a:fld>
            <a:endParaRPr lang="sv-SE"/>
          </a:p>
        </p:txBody>
      </p:sp>
      <p:sp>
        <p:nvSpPr>
          <p:cNvPr id="5" name="Footer Placeholder 4">
            <a:extLst>
              <a:ext uri="{FF2B5EF4-FFF2-40B4-BE49-F238E27FC236}">
                <a16:creationId xmlns:a16="http://schemas.microsoft.com/office/drawing/2014/main" id="{937B7C96-29D4-48EF-9AD3-F077173FCAA0}"/>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263EB33D-39AF-4722-894E-6E9E1360AE96}"/>
              </a:ext>
            </a:extLst>
          </p:cNvPr>
          <p:cNvSpPr>
            <a:spLocks noGrp="1"/>
          </p:cNvSpPr>
          <p:nvPr>
            <p:ph type="sldNum" sz="quarter" idx="12"/>
          </p:nvPr>
        </p:nvSpPr>
        <p:spPr>
          <a:xfrm>
            <a:off x="8610600" y="6356350"/>
            <a:ext cx="2743200" cy="365125"/>
          </a:xfrm>
          <a:prstGeom prst="rect">
            <a:avLst/>
          </a:prstGeom>
        </p:spPr>
        <p:txBody>
          <a:bodyPr/>
          <a:lstStyle/>
          <a:p>
            <a:fld id="{0DDAE6D7-7798-40F7-910A-F7FBD39DBC25}" type="slidenum">
              <a:rPr lang="sv-SE" smtClean="0"/>
              <a:t>‹#›</a:t>
            </a:fld>
            <a:endParaRPr lang="sv-SE"/>
          </a:p>
        </p:txBody>
      </p:sp>
    </p:spTree>
    <p:extLst>
      <p:ext uri="{BB962C8B-B14F-4D97-AF65-F5344CB8AC3E}">
        <p14:creationId xmlns:p14="http://schemas.microsoft.com/office/powerpoint/2010/main" val="2026803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7AB2-5BE0-401D-A4F5-4F39739EC1AD}"/>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C8CA60F1-7881-457B-BD6E-14321EFD01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E6260B1-98BA-45C0-9576-DF2834B5CBBC}"/>
              </a:ext>
            </a:extLst>
          </p:cNvPr>
          <p:cNvSpPr>
            <a:spLocks noGrp="1"/>
          </p:cNvSpPr>
          <p:nvPr>
            <p:ph type="dt" sz="half" idx="10"/>
          </p:nvPr>
        </p:nvSpPr>
        <p:spPr/>
        <p:txBody>
          <a:bodyPr/>
          <a:lstStyle/>
          <a:p>
            <a:fld id="{8D53249A-2D21-8B40-9148-9019409CC285}" type="datetime1">
              <a:t>15.1.2021</a:t>
            </a:fld>
            <a:endParaRPr lang="sv-SE"/>
          </a:p>
        </p:txBody>
      </p:sp>
      <p:sp>
        <p:nvSpPr>
          <p:cNvPr id="5" name="Footer Placeholder 4">
            <a:extLst>
              <a:ext uri="{FF2B5EF4-FFF2-40B4-BE49-F238E27FC236}">
                <a16:creationId xmlns:a16="http://schemas.microsoft.com/office/drawing/2014/main" id="{F7997D7F-69A8-4357-91C2-623FD3E0DCA8}"/>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5C41952-F1E3-4FEB-BD96-2A8CB0918193}"/>
              </a:ext>
            </a:extLst>
          </p:cNvPr>
          <p:cNvSpPr>
            <a:spLocks noGrp="1"/>
          </p:cNvSpPr>
          <p:nvPr>
            <p:ph type="sldNum" sz="quarter" idx="12"/>
          </p:nvPr>
        </p:nvSpPr>
        <p:spPr>
          <a:xfrm>
            <a:off x="8610600" y="6356350"/>
            <a:ext cx="2743200" cy="365125"/>
          </a:xfrm>
          <a:prstGeom prst="rect">
            <a:avLst/>
          </a:prstGeom>
        </p:spPr>
        <p:txBody>
          <a:bodyPr/>
          <a:lstStyle/>
          <a:p>
            <a:fld id="{0DDAE6D7-7798-40F7-910A-F7FBD39DBC25}" type="slidenum">
              <a:rPr lang="sv-SE" smtClean="0"/>
              <a:t>‹#›</a:t>
            </a:fld>
            <a:endParaRPr lang="sv-SE"/>
          </a:p>
        </p:txBody>
      </p:sp>
    </p:spTree>
    <p:extLst>
      <p:ext uri="{BB962C8B-B14F-4D97-AF65-F5344CB8AC3E}">
        <p14:creationId xmlns:p14="http://schemas.microsoft.com/office/powerpoint/2010/main" val="509211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D4454-63A1-4DF2-8AB2-D29DF4A86A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A2BC6A58-86F3-413E-A1FC-9DC55DD5A4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263DE9-948E-4AAF-A9D3-97A7595AC91A}"/>
              </a:ext>
            </a:extLst>
          </p:cNvPr>
          <p:cNvSpPr>
            <a:spLocks noGrp="1"/>
          </p:cNvSpPr>
          <p:nvPr>
            <p:ph type="dt" sz="half" idx="10"/>
          </p:nvPr>
        </p:nvSpPr>
        <p:spPr/>
        <p:txBody>
          <a:bodyPr/>
          <a:lstStyle/>
          <a:p>
            <a:fld id="{543BE57E-297F-2247-AFED-3CB24D7C437D}" type="datetime1">
              <a:t>15.1.2021</a:t>
            </a:fld>
            <a:endParaRPr lang="sv-SE"/>
          </a:p>
        </p:txBody>
      </p:sp>
      <p:sp>
        <p:nvSpPr>
          <p:cNvPr id="5" name="Footer Placeholder 4">
            <a:extLst>
              <a:ext uri="{FF2B5EF4-FFF2-40B4-BE49-F238E27FC236}">
                <a16:creationId xmlns:a16="http://schemas.microsoft.com/office/drawing/2014/main" id="{B76AD733-6946-42F7-A6B0-EDEE9D75C0E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D3C5651D-1193-4774-86A6-590DF232FBD0}"/>
              </a:ext>
            </a:extLst>
          </p:cNvPr>
          <p:cNvSpPr>
            <a:spLocks noGrp="1"/>
          </p:cNvSpPr>
          <p:nvPr>
            <p:ph type="sldNum" sz="quarter" idx="12"/>
          </p:nvPr>
        </p:nvSpPr>
        <p:spPr>
          <a:xfrm>
            <a:off x="8610600" y="6356350"/>
            <a:ext cx="2743200" cy="365125"/>
          </a:xfrm>
          <a:prstGeom prst="rect">
            <a:avLst/>
          </a:prstGeom>
        </p:spPr>
        <p:txBody>
          <a:bodyPr/>
          <a:lstStyle/>
          <a:p>
            <a:fld id="{0DDAE6D7-7798-40F7-910A-F7FBD39DBC25}" type="slidenum">
              <a:rPr lang="sv-SE" smtClean="0"/>
              <a:t>‹#›</a:t>
            </a:fld>
            <a:endParaRPr lang="sv-SE"/>
          </a:p>
        </p:txBody>
      </p:sp>
    </p:spTree>
    <p:extLst>
      <p:ext uri="{BB962C8B-B14F-4D97-AF65-F5344CB8AC3E}">
        <p14:creationId xmlns:p14="http://schemas.microsoft.com/office/powerpoint/2010/main" val="3377753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14DF-BE58-45E6-B4E2-F0B51B2D8C0B}"/>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CFD00B8C-CC12-48E5-960B-2604380BB3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0D578608-40B3-45EB-9CB4-208DDA7072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45E38584-5E05-4A10-BCBA-428F2B3E1C75}"/>
              </a:ext>
            </a:extLst>
          </p:cNvPr>
          <p:cNvSpPr>
            <a:spLocks noGrp="1"/>
          </p:cNvSpPr>
          <p:nvPr>
            <p:ph type="dt" sz="half" idx="10"/>
          </p:nvPr>
        </p:nvSpPr>
        <p:spPr/>
        <p:txBody>
          <a:bodyPr/>
          <a:lstStyle/>
          <a:p>
            <a:fld id="{223ED702-BAF1-254E-BBC7-CDD575EC0685}" type="datetime1">
              <a:t>15.1.2021</a:t>
            </a:fld>
            <a:endParaRPr lang="sv-SE"/>
          </a:p>
        </p:txBody>
      </p:sp>
      <p:sp>
        <p:nvSpPr>
          <p:cNvPr id="6" name="Footer Placeholder 5">
            <a:extLst>
              <a:ext uri="{FF2B5EF4-FFF2-40B4-BE49-F238E27FC236}">
                <a16:creationId xmlns:a16="http://schemas.microsoft.com/office/drawing/2014/main" id="{FD296EC7-3A6C-4715-A309-E9773DE3C8E1}"/>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CD54DDA8-DBE4-4F58-9DAD-0BED091E7684}"/>
              </a:ext>
            </a:extLst>
          </p:cNvPr>
          <p:cNvSpPr>
            <a:spLocks noGrp="1"/>
          </p:cNvSpPr>
          <p:nvPr>
            <p:ph type="sldNum" sz="quarter" idx="12"/>
          </p:nvPr>
        </p:nvSpPr>
        <p:spPr>
          <a:xfrm>
            <a:off x="8610600" y="6356350"/>
            <a:ext cx="2743200" cy="365125"/>
          </a:xfrm>
          <a:prstGeom prst="rect">
            <a:avLst/>
          </a:prstGeom>
        </p:spPr>
        <p:txBody>
          <a:bodyPr/>
          <a:lstStyle/>
          <a:p>
            <a:fld id="{0DDAE6D7-7798-40F7-910A-F7FBD39DBC25}" type="slidenum">
              <a:rPr lang="sv-SE" smtClean="0"/>
              <a:t>‹#›</a:t>
            </a:fld>
            <a:endParaRPr lang="sv-SE"/>
          </a:p>
        </p:txBody>
      </p:sp>
    </p:spTree>
    <p:extLst>
      <p:ext uri="{BB962C8B-B14F-4D97-AF65-F5344CB8AC3E}">
        <p14:creationId xmlns:p14="http://schemas.microsoft.com/office/powerpoint/2010/main" val="344705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98CC-5411-4C49-884E-2CBA372210E3}"/>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8D424E4E-B4DF-4E2D-BA2B-163F11DD28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5ECCFA-92DA-43FA-A6D8-968A7B89B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24CF2DB0-E902-4F5C-8293-3719C2722A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67CAEF-7357-4033-971E-D6CAEC30D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8A1CCDB4-9725-4F5B-B279-5967497AF023}"/>
              </a:ext>
            </a:extLst>
          </p:cNvPr>
          <p:cNvSpPr>
            <a:spLocks noGrp="1"/>
          </p:cNvSpPr>
          <p:nvPr>
            <p:ph type="dt" sz="half" idx="10"/>
          </p:nvPr>
        </p:nvSpPr>
        <p:spPr/>
        <p:txBody>
          <a:bodyPr/>
          <a:lstStyle/>
          <a:p>
            <a:fld id="{B1F626B4-9262-004A-B78E-306375922788}" type="datetime1">
              <a:t>15.1.2021</a:t>
            </a:fld>
            <a:endParaRPr lang="sv-SE"/>
          </a:p>
        </p:txBody>
      </p:sp>
      <p:sp>
        <p:nvSpPr>
          <p:cNvPr id="8" name="Footer Placeholder 7">
            <a:extLst>
              <a:ext uri="{FF2B5EF4-FFF2-40B4-BE49-F238E27FC236}">
                <a16:creationId xmlns:a16="http://schemas.microsoft.com/office/drawing/2014/main" id="{6BA97B6E-FE7C-4ADC-818B-4EAA4E561A00}"/>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F644C936-0D74-4C29-8050-215FB1480506}"/>
              </a:ext>
            </a:extLst>
          </p:cNvPr>
          <p:cNvSpPr>
            <a:spLocks noGrp="1"/>
          </p:cNvSpPr>
          <p:nvPr>
            <p:ph type="sldNum" sz="quarter" idx="12"/>
          </p:nvPr>
        </p:nvSpPr>
        <p:spPr>
          <a:xfrm>
            <a:off x="8610600" y="6356350"/>
            <a:ext cx="2743200" cy="365125"/>
          </a:xfrm>
          <a:prstGeom prst="rect">
            <a:avLst/>
          </a:prstGeom>
        </p:spPr>
        <p:txBody>
          <a:bodyPr/>
          <a:lstStyle/>
          <a:p>
            <a:fld id="{0DDAE6D7-7798-40F7-910A-F7FBD39DBC25}" type="slidenum">
              <a:rPr lang="sv-SE" smtClean="0"/>
              <a:t>‹#›</a:t>
            </a:fld>
            <a:endParaRPr lang="sv-SE"/>
          </a:p>
        </p:txBody>
      </p:sp>
    </p:spTree>
    <p:extLst>
      <p:ext uri="{BB962C8B-B14F-4D97-AF65-F5344CB8AC3E}">
        <p14:creationId xmlns:p14="http://schemas.microsoft.com/office/powerpoint/2010/main" val="3870219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0F6B3-E8D0-4C6E-9818-6133E77A7520}"/>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63B0C684-B258-4A6D-BA65-B2B67B16A720}"/>
              </a:ext>
            </a:extLst>
          </p:cNvPr>
          <p:cNvSpPr>
            <a:spLocks noGrp="1"/>
          </p:cNvSpPr>
          <p:nvPr>
            <p:ph type="dt" sz="half" idx="10"/>
          </p:nvPr>
        </p:nvSpPr>
        <p:spPr/>
        <p:txBody>
          <a:bodyPr/>
          <a:lstStyle/>
          <a:p>
            <a:fld id="{B531F458-C8A0-A84B-947E-3E3500C7DE1F}" type="datetime1">
              <a:t>15.1.2021</a:t>
            </a:fld>
            <a:endParaRPr lang="sv-SE"/>
          </a:p>
        </p:txBody>
      </p:sp>
      <p:sp>
        <p:nvSpPr>
          <p:cNvPr id="4" name="Footer Placeholder 3">
            <a:extLst>
              <a:ext uri="{FF2B5EF4-FFF2-40B4-BE49-F238E27FC236}">
                <a16:creationId xmlns:a16="http://schemas.microsoft.com/office/drawing/2014/main" id="{C2974694-DA1A-4CF8-860C-155931BDF935}"/>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4D627226-555B-4F67-9A83-74ED344DE858}"/>
              </a:ext>
            </a:extLst>
          </p:cNvPr>
          <p:cNvSpPr>
            <a:spLocks noGrp="1"/>
          </p:cNvSpPr>
          <p:nvPr>
            <p:ph type="sldNum" sz="quarter" idx="12"/>
          </p:nvPr>
        </p:nvSpPr>
        <p:spPr>
          <a:xfrm>
            <a:off x="8610600" y="6356350"/>
            <a:ext cx="2743200" cy="365125"/>
          </a:xfrm>
          <a:prstGeom prst="rect">
            <a:avLst/>
          </a:prstGeom>
        </p:spPr>
        <p:txBody>
          <a:bodyPr/>
          <a:lstStyle/>
          <a:p>
            <a:fld id="{0DDAE6D7-7798-40F7-910A-F7FBD39DBC25}" type="slidenum">
              <a:rPr lang="sv-SE" smtClean="0"/>
              <a:t>‹#›</a:t>
            </a:fld>
            <a:endParaRPr lang="sv-SE"/>
          </a:p>
        </p:txBody>
      </p:sp>
    </p:spTree>
    <p:extLst>
      <p:ext uri="{BB962C8B-B14F-4D97-AF65-F5344CB8AC3E}">
        <p14:creationId xmlns:p14="http://schemas.microsoft.com/office/powerpoint/2010/main" val="1546841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305273-577F-49F6-856C-B2C5DC6EB2C5}"/>
              </a:ext>
            </a:extLst>
          </p:cNvPr>
          <p:cNvSpPr>
            <a:spLocks noGrp="1"/>
          </p:cNvSpPr>
          <p:nvPr>
            <p:ph type="dt" sz="half" idx="10"/>
          </p:nvPr>
        </p:nvSpPr>
        <p:spPr/>
        <p:txBody>
          <a:bodyPr/>
          <a:lstStyle/>
          <a:p>
            <a:fld id="{A47225D0-EABB-1F47-A8C4-48AAC26FDFEE}" type="datetime1">
              <a:t>15.1.2021</a:t>
            </a:fld>
            <a:endParaRPr lang="sv-SE"/>
          </a:p>
        </p:txBody>
      </p:sp>
      <p:sp>
        <p:nvSpPr>
          <p:cNvPr id="3" name="Footer Placeholder 2">
            <a:extLst>
              <a:ext uri="{FF2B5EF4-FFF2-40B4-BE49-F238E27FC236}">
                <a16:creationId xmlns:a16="http://schemas.microsoft.com/office/drawing/2014/main" id="{6ED96574-9F00-478C-A1BA-1D1B069C9F8B}"/>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00DDE177-964A-4440-AFAB-DDD4873374A9}"/>
              </a:ext>
            </a:extLst>
          </p:cNvPr>
          <p:cNvSpPr>
            <a:spLocks noGrp="1"/>
          </p:cNvSpPr>
          <p:nvPr>
            <p:ph type="sldNum" sz="quarter" idx="12"/>
          </p:nvPr>
        </p:nvSpPr>
        <p:spPr>
          <a:xfrm>
            <a:off x="9076100" y="6029969"/>
            <a:ext cx="2743200" cy="365125"/>
          </a:xfrm>
          <a:prstGeom prst="rect">
            <a:avLst/>
          </a:prstGeom>
        </p:spPr>
        <p:txBody>
          <a:bodyPr/>
          <a:lstStyle>
            <a:lvl1pPr>
              <a:defRPr sz="1000" b="1">
                <a:solidFill>
                  <a:schemeClr val="tx1">
                    <a:lumMod val="85000"/>
                    <a:lumOff val="15000"/>
                    <a:alpha val="20000"/>
                  </a:schemeClr>
                </a:solidFill>
              </a:defRPr>
            </a:lvl1pPr>
          </a:lstStyle>
          <a:p>
            <a:fld id="{0DDAE6D7-7798-40F7-910A-F7FBD39DBC25}" type="slidenum">
              <a:rPr lang="sv-SE" smtClean="0"/>
              <a:pPr/>
              <a:t>‹#›</a:t>
            </a:fld>
            <a:endParaRPr lang="sv-SE"/>
          </a:p>
        </p:txBody>
      </p:sp>
    </p:spTree>
    <p:extLst>
      <p:ext uri="{BB962C8B-B14F-4D97-AF65-F5344CB8AC3E}">
        <p14:creationId xmlns:p14="http://schemas.microsoft.com/office/powerpoint/2010/main" val="78733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BD3A0-74B6-4D8C-8CBD-E541FA1FDE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EFE93ADB-7C1D-479E-BB74-0DC54D88AE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CC3FF174-CC7B-4E3D-B5F0-DF10974DC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4A0F3B-09F8-46AF-9D3E-87591AFA858C}"/>
              </a:ext>
            </a:extLst>
          </p:cNvPr>
          <p:cNvSpPr>
            <a:spLocks noGrp="1"/>
          </p:cNvSpPr>
          <p:nvPr>
            <p:ph type="dt" sz="half" idx="10"/>
          </p:nvPr>
        </p:nvSpPr>
        <p:spPr/>
        <p:txBody>
          <a:bodyPr/>
          <a:lstStyle/>
          <a:p>
            <a:fld id="{018426AF-9C89-134B-AC57-90FFA6C21E42}" type="datetime1">
              <a:t>15.1.2021</a:t>
            </a:fld>
            <a:endParaRPr lang="sv-SE"/>
          </a:p>
        </p:txBody>
      </p:sp>
      <p:sp>
        <p:nvSpPr>
          <p:cNvPr id="6" name="Footer Placeholder 5">
            <a:extLst>
              <a:ext uri="{FF2B5EF4-FFF2-40B4-BE49-F238E27FC236}">
                <a16:creationId xmlns:a16="http://schemas.microsoft.com/office/drawing/2014/main" id="{19F70A26-555F-4799-8246-D122E6CDA366}"/>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3DD0F3F0-6561-4A52-9DCD-9E5A7B8E011D}"/>
              </a:ext>
            </a:extLst>
          </p:cNvPr>
          <p:cNvSpPr>
            <a:spLocks noGrp="1"/>
          </p:cNvSpPr>
          <p:nvPr>
            <p:ph type="sldNum" sz="quarter" idx="12"/>
          </p:nvPr>
        </p:nvSpPr>
        <p:spPr>
          <a:xfrm>
            <a:off x="8610600" y="6356350"/>
            <a:ext cx="2743200" cy="365125"/>
          </a:xfrm>
          <a:prstGeom prst="rect">
            <a:avLst/>
          </a:prstGeom>
        </p:spPr>
        <p:txBody>
          <a:bodyPr/>
          <a:lstStyle/>
          <a:p>
            <a:fld id="{0DDAE6D7-7798-40F7-910A-F7FBD39DBC25}" type="slidenum">
              <a:rPr lang="sv-SE" smtClean="0"/>
              <a:t>‹#›</a:t>
            </a:fld>
            <a:endParaRPr lang="sv-SE"/>
          </a:p>
        </p:txBody>
      </p:sp>
    </p:spTree>
    <p:extLst>
      <p:ext uri="{BB962C8B-B14F-4D97-AF65-F5344CB8AC3E}">
        <p14:creationId xmlns:p14="http://schemas.microsoft.com/office/powerpoint/2010/main" val="3442218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333A-C5F9-490E-BC40-9639B61CC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8E38616B-5D7F-4984-8646-9A0EF6CDED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D10D23B6-4548-4C87-AB29-281309D86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8B4E7-9FE2-4C51-867A-410882C5E0DC}"/>
              </a:ext>
            </a:extLst>
          </p:cNvPr>
          <p:cNvSpPr>
            <a:spLocks noGrp="1"/>
          </p:cNvSpPr>
          <p:nvPr>
            <p:ph type="dt" sz="half" idx="10"/>
          </p:nvPr>
        </p:nvSpPr>
        <p:spPr/>
        <p:txBody>
          <a:bodyPr/>
          <a:lstStyle/>
          <a:p>
            <a:fld id="{F8FC4970-9DFF-7B4F-AFA6-AFE317B00B10}" type="datetime1">
              <a:t>15.1.2021</a:t>
            </a:fld>
            <a:endParaRPr lang="sv-SE"/>
          </a:p>
        </p:txBody>
      </p:sp>
      <p:sp>
        <p:nvSpPr>
          <p:cNvPr id="6" name="Footer Placeholder 5">
            <a:extLst>
              <a:ext uri="{FF2B5EF4-FFF2-40B4-BE49-F238E27FC236}">
                <a16:creationId xmlns:a16="http://schemas.microsoft.com/office/drawing/2014/main" id="{CDC40EBC-1FF1-4465-B8FE-7A6D2184B026}"/>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57A6F638-1995-42E9-BA03-3C48C09B725C}"/>
              </a:ext>
            </a:extLst>
          </p:cNvPr>
          <p:cNvSpPr>
            <a:spLocks noGrp="1"/>
          </p:cNvSpPr>
          <p:nvPr>
            <p:ph type="sldNum" sz="quarter" idx="12"/>
          </p:nvPr>
        </p:nvSpPr>
        <p:spPr>
          <a:xfrm>
            <a:off x="8610600" y="6356350"/>
            <a:ext cx="2743200" cy="365125"/>
          </a:xfrm>
          <a:prstGeom prst="rect">
            <a:avLst/>
          </a:prstGeom>
        </p:spPr>
        <p:txBody>
          <a:bodyPr/>
          <a:lstStyle/>
          <a:p>
            <a:fld id="{0DDAE6D7-7798-40F7-910A-F7FBD39DBC25}" type="slidenum">
              <a:rPr lang="sv-SE" smtClean="0"/>
              <a:t>‹#›</a:t>
            </a:fld>
            <a:endParaRPr lang="sv-SE"/>
          </a:p>
        </p:txBody>
      </p:sp>
    </p:spTree>
    <p:extLst>
      <p:ext uri="{BB962C8B-B14F-4D97-AF65-F5344CB8AC3E}">
        <p14:creationId xmlns:p14="http://schemas.microsoft.com/office/powerpoint/2010/main" val="1078814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3CAEEB-9FCA-4EDA-A416-67CC080DF5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09551FB8-16B4-4DBD-9182-832DD0263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1945C9DD-80F1-4678-8FF1-E6B4734331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F32245-BD31-9246-8F65-249CA809F783}" type="datetime1">
              <a:t>15.1.2021</a:t>
            </a:fld>
            <a:endParaRPr lang="sv-SE"/>
          </a:p>
        </p:txBody>
      </p:sp>
      <p:sp>
        <p:nvSpPr>
          <p:cNvPr id="5" name="Footer Placeholder 4">
            <a:extLst>
              <a:ext uri="{FF2B5EF4-FFF2-40B4-BE49-F238E27FC236}">
                <a16:creationId xmlns:a16="http://schemas.microsoft.com/office/drawing/2014/main" id="{F4B13021-42AE-4368-8394-FA698EB06E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74A838A7-224F-4A24-A966-9AD3F9A73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AE6D7-7798-40F7-910A-F7FBD39DBC25}" type="slidenum">
              <a:rPr lang="sv-SE" smtClean="0"/>
              <a:t>‹#›</a:t>
            </a:fld>
            <a:endParaRPr lang="sv-SE"/>
          </a:p>
        </p:txBody>
      </p:sp>
      <p:sp>
        <p:nvSpPr>
          <p:cNvPr id="9" name="Graphic 20">
            <a:extLst>
              <a:ext uri="{FF2B5EF4-FFF2-40B4-BE49-F238E27FC236}">
                <a16:creationId xmlns:a16="http://schemas.microsoft.com/office/drawing/2014/main" id="{AA458611-8C3D-7147-AA29-799DD82FBCF3}"/>
              </a:ext>
            </a:extLst>
          </p:cNvPr>
          <p:cNvSpPr>
            <a:spLocks noChangeAspect="1"/>
          </p:cNvSpPr>
          <p:nvPr userDrawn="1"/>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0" name="Rectangle 9">
            <a:extLst>
              <a:ext uri="{FF2B5EF4-FFF2-40B4-BE49-F238E27FC236}">
                <a16:creationId xmlns:a16="http://schemas.microsoft.com/office/drawing/2014/main" id="{23E5A72E-4E4C-0B4A-85EE-F668FB169131}"/>
              </a:ext>
            </a:extLst>
          </p:cNvPr>
          <p:cNvSpPr/>
          <p:nvPr userDrawn="1"/>
        </p:nvSpPr>
        <p:spPr>
          <a:xfrm>
            <a:off x="9455257"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spTree>
    <p:extLst>
      <p:ext uri="{BB962C8B-B14F-4D97-AF65-F5344CB8AC3E}">
        <p14:creationId xmlns:p14="http://schemas.microsoft.com/office/powerpoint/2010/main" val="386553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fb.me/e/bBLP4AmNy" TargetMode="External"/><Relationship Id="rId4" Type="http://schemas.openxmlformats.org/officeDocument/2006/relationships/hyperlink" Target="https://forms.gle/rof1k5MrN8xuG7FU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5.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s://www.raseborg.fi/wp-content/uploads/2021/01/Museorakennus_toimintasuunnitelma.pdf"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hyperlink" Target="https://www.raseborg.fi/wp-content/uploads/2021/01/Tammisaaren-taidemuseo-Kronan-yleissuunnitelma-20210108.pdf" TargetMode="External"/><Relationship Id="rId4" Type="http://schemas.openxmlformats.org/officeDocument/2006/relationships/hyperlink" Target="https://www.raseborg.fi/wp-content/uploads/2021/01/verksamhetsplan_for_projekt_albert_-_kronan_22.9.2020_83261.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196F5D-3971-0242-95DB-DE597D670B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1" cy="6858000"/>
          </a:xfrm>
          <a:prstGeom prst="rect">
            <a:avLst/>
          </a:prstGeom>
        </p:spPr>
      </p:pic>
      <p:sp>
        <p:nvSpPr>
          <p:cNvPr id="10" name="Rectangle 9">
            <a:extLst>
              <a:ext uri="{FF2B5EF4-FFF2-40B4-BE49-F238E27FC236}">
                <a16:creationId xmlns:a16="http://schemas.microsoft.com/office/drawing/2014/main" id="{5FADB5A5-E1EF-A248-892A-23AAA8004CDE}"/>
              </a:ext>
            </a:extLst>
          </p:cNvPr>
          <p:cNvSpPr/>
          <p:nvPr/>
        </p:nvSpPr>
        <p:spPr>
          <a:xfrm>
            <a:off x="0" y="0"/>
            <a:ext cx="12192000" cy="6858000"/>
          </a:xfrm>
          <a:prstGeom prst="rect">
            <a:avLst/>
          </a:prstGeom>
          <a:solidFill>
            <a:srgbClr val="BB9056">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a:extLst>
              <a:ext uri="{FF2B5EF4-FFF2-40B4-BE49-F238E27FC236}">
                <a16:creationId xmlns:a16="http://schemas.microsoft.com/office/drawing/2014/main" id="{663CAD72-F918-2C44-AA46-2BE643DBB06E}"/>
              </a:ext>
            </a:extLst>
          </p:cNvPr>
          <p:cNvSpPr txBox="1"/>
          <p:nvPr/>
        </p:nvSpPr>
        <p:spPr>
          <a:xfrm>
            <a:off x="819151" y="1232089"/>
            <a:ext cx="10461624" cy="584775"/>
          </a:xfrm>
          <a:prstGeom prst="rect">
            <a:avLst/>
          </a:prstGeom>
          <a:noFill/>
        </p:spPr>
        <p:txBody>
          <a:bodyPr wrap="square" rtlCol="0">
            <a:spAutoFit/>
          </a:bodyPr>
          <a:lstStyle/>
          <a:p>
            <a:r>
              <a:rPr lang="fi-FI" sz="3200" b="1" dirty="0" err="1">
                <a:solidFill>
                  <a:schemeClr val="bg1"/>
                </a:solidFill>
              </a:rPr>
              <a:t>Museibyggnadsprojektet</a:t>
            </a:r>
            <a:r>
              <a:rPr lang="fi-FI" sz="3200" b="1" dirty="0">
                <a:solidFill>
                  <a:schemeClr val="bg1"/>
                </a:solidFill>
              </a:rPr>
              <a:t> </a:t>
            </a:r>
            <a:r>
              <a:rPr lang="fi-FI" sz="3200" b="1" dirty="0" err="1">
                <a:solidFill>
                  <a:schemeClr val="bg1"/>
                </a:solidFill>
              </a:rPr>
              <a:t>i kulturkvarteret </a:t>
            </a:r>
            <a:r>
              <a:rPr lang="fi-FI" sz="3200" b="1" dirty="0">
                <a:solidFill>
                  <a:schemeClr val="bg1"/>
                </a:solidFill>
              </a:rPr>
              <a:t>i Ekenäs</a:t>
            </a:r>
          </a:p>
        </p:txBody>
      </p:sp>
      <p:sp>
        <p:nvSpPr>
          <p:cNvPr id="4" name="TextBox 3">
            <a:extLst>
              <a:ext uri="{FF2B5EF4-FFF2-40B4-BE49-F238E27FC236}">
                <a16:creationId xmlns:a16="http://schemas.microsoft.com/office/drawing/2014/main" id="{08164BAB-B755-A540-B828-69365C09003E}"/>
              </a:ext>
            </a:extLst>
          </p:cNvPr>
          <p:cNvSpPr txBox="1"/>
          <p:nvPr/>
        </p:nvSpPr>
        <p:spPr>
          <a:xfrm>
            <a:off x="819151" y="2446264"/>
            <a:ext cx="3793685" cy="292388"/>
          </a:xfrm>
          <a:prstGeom prst="rect">
            <a:avLst/>
          </a:prstGeom>
          <a:noFill/>
        </p:spPr>
        <p:txBody>
          <a:bodyPr wrap="square" rtlCol="0">
            <a:spAutoFit/>
          </a:bodyPr>
          <a:lstStyle/>
          <a:p>
            <a:r>
              <a:rPr lang="fi-FI" sz="1300" b="1" spc="300">
                <a:solidFill>
                  <a:schemeClr val="tx1">
                    <a:lumMod val="85000"/>
                    <a:lumOff val="15000"/>
                  </a:schemeClr>
                </a:solidFill>
              </a:rPr>
              <a:t>PROGRAM / OHJELMA</a:t>
            </a:r>
            <a:endParaRPr lang="fi-FI" sz="1300" spc="300">
              <a:solidFill>
                <a:schemeClr val="tx1">
                  <a:lumMod val="85000"/>
                  <a:lumOff val="15000"/>
                </a:schemeClr>
              </a:solidFill>
            </a:endParaRPr>
          </a:p>
        </p:txBody>
      </p:sp>
      <p:sp>
        <p:nvSpPr>
          <p:cNvPr id="14" name="Graphic 20">
            <a:extLst>
              <a:ext uri="{FF2B5EF4-FFF2-40B4-BE49-F238E27FC236}">
                <a16:creationId xmlns:a16="http://schemas.microsoft.com/office/drawing/2014/main" id="{2905D9A0-42B8-DB4F-97FC-443F94AF1930}"/>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8" name="TextBox 17">
            <a:extLst>
              <a:ext uri="{FF2B5EF4-FFF2-40B4-BE49-F238E27FC236}">
                <a16:creationId xmlns:a16="http://schemas.microsoft.com/office/drawing/2014/main" id="{9D169DF7-9A81-A744-8FD2-75D28F62D770}"/>
              </a:ext>
            </a:extLst>
          </p:cNvPr>
          <p:cNvSpPr txBox="1"/>
          <p:nvPr/>
        </p:nvSpPr>
        <p:spPr>
          <a:xfrm>
            <a:off x="819150" y="890806"/>
            <a:ext cx="7054850" cy="584775"/>
          </a:xfrm>
          <a:prstGeom prst="rect">
            <a:avLst/>
          </a:prstGeom>
          <a:noFill/>
        </p:spPr>
        <p:txBody>
          <a:bodyPr wrap="square" rtlCol="0">
            <a:spAutoFit/>
          </a:bodyPr>
          <a:lstStyle/>
          <a:p>
            <a:r>
              <a:rPr lang="fi-FI" sz="1600" b="1" spc="300" dirty="0" err="1">
                <a:solidFill>
                  <a:schemeClr val="tx1">
                    <a:lumMod val="85000"/>
                    <a:lumOff val="15000"/>
                  </a:schemeClr>
                </a:solidFill>
              </a:rPr>
              <a:t>WEBBINARIUM / WEBINAARI 20.1.2021</a:t>
            </a:r>
          </a:p>
          <a:p>
            <a:endParaRPr lang="fi-FI" sz="1600" b="1" spc="300" dirty="0">
              <a:solidFill>
                <a:schemeClr val="tx1">
                  <a:lumMod val="85000"/>
                  <a:lumOff val="15000"/>
                </a:schemeClr>
              </a:solidFill>
            </a:endParaRPr>
          </a:p>
        </p:txBody>
      </p:sp>
      <p:sp>
        <p:nvSpPr>
          <p:cNvPr id="19" name="TextBox 18">
            <a:extLst>
              <a:ext uri="{FF2B5EF4-FFF2-40B4-BE49-F238E27FC236}">
                <a16:creationId xmlns:a16="http://schemas.microsoft.com/office/drawing/2014/main" id="{6248A0AE-D831-EA47-950F-D0B693FCF973}"/>
              </a:ext>
            </a:extLst>
          </p:cNvPr>
          <p:cNvSpPr txBox="1"/>
          <p:nvPr/>
        </p:nvSpPr>
        <p:spPr>
          <a:xfrm>
            <a:off x="819151" y="1747866"/>
            <a:ext cx="10461624" cy="584775"/>
          </a:xfrm>
          <a:prstGeom prst="rect">
            <a:avLst/>
          </a:prstGeom>
          <a:noFill/>
        </p:spPr>
        <p:txBody>
          <a:bodyPr wrap="square" rtlCol="0">
            <a:spAutoFit/>
          </a:bodyPr>
          <a:lstStyle/>
          <a:p>
            <a:r>
              <a:rPr lang="fi-FI" sz="3200" dirty="0" err="1">
                <a:solidFill>
                  <a:schemeClr val="bg1"/>
                </a:solidFill>
              </a:rPr>
              <a:t>Tammisaaren kulttuurikorttelin museorakennushanke</a:t>
            </a:r>
          </a:p>
        </p:txBody>
      </p:sp>
      <p:sp>
        <p:nvSpPr>
          <p:cNvPr id="24" name="Rectangle 23">
            <a:extLst>
              <a:ext uri="{FF2B5EF4-FFF2-40B4-BE49-F238E27FC236}">
                <a16:creationId xmlns:a16="http://schemas.microsoft.com/office/drawing/2014/main" id="{3AB27CDE-ED74-354E-9196-82768C3B7FF1}"/>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sp>
        <p:nvSpPr>
          <p:cNvPr id="25" name="TextBox 24">
            <a:extLst>
              <a:ext uri="{FF2B5EF4-FFF2-40B4-BE49-F238E27FC236}">
                <a16:creationId xmlns:a16="http://schemas.microsoft.com/office/drawing/2014/main" id="{197FC7F7-279F-E249-9D8C-73CE2A4CF788}"/>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JKMM 2019 </a:t>
            </a:r>
          </a:p>
        </p:txBody>
      </p:sp>
      <p:sp>
        <p:nvSpPr>
          <p:cNvPr id="20" name="TextBox 19">
            <a:extLst>
              <a:ext uri="{FF2B5EF4-FFF2-40B4-BE49-F238E27FC236}">
                <a16:creationId xmlns:a16="http://schemas.microsoft.com/office/drawing/2014/main" id="{2220D249-7E27-314D-A3A0-E993CCEEFAE3}"/>
              </a:ext>
            </a:extLst>
          </p:cNvPr>
          <p:cNvSpPr txBox="1"/>
          <p:nvPr/>
        </p:nvSpPr>
        <p:spPr>
          <a:xfrm>
            <a:off x="819150" y="2732441"/>
            <a:ext cx="1431490" cy="1292662"/>
          </a:xfrm>
          <a:prstGeom prst="rect">
            <a:avLst/>
          </a:prstGeom>
          <a:noFill/>
        </p:spPr>
        <p:txBody>
          <a:bodyPr wrap="square" rtlCol="0">
            <a:spAutoFit/>
          </a:bodyPr>
          <a:lstStyle/>
          <a:p>
            <a:r>
              <a:rPr lang="fi-FI" sz="1300" b="1">
                <a:solidFill>
                  <a:schemeClr val="tx1">
                    <a:lumMod val="85000"/>
                    <a:lumOff val="15000"/>
                  </a:schemeClr>
                </a:solidFill>
              </a:rPr>
              <a:t>18.00–</a:t>
            </a:r>
            <a:r>
              <a:rPr lang="fi-FI" sz="1300" b="1" err="1">
                <a:solidFill>
                  <a:schemeClr val="tx1">
                    <a:lumMod val="85000"/>
                    <a:lumOff val="15000"/>
                  </a:schemeClr>
                </a:solidFill>
              </a:rPr>
              <a:t>ca</a:t>
            </a:r>
            <a:r>
              <a:rPr lang="fi-FI" sz="1300" b="1">
                <a:solidFill>
                  <a:schemeClr val="tx1">
                    <a:lumMod val="85000"/>
                    <a:lumOff val="15000"/>
                  </a:schemeClr>
                </a:solidFill>
              </a:rPr>
              <a:t> 18.45</a:t>
            </a:r>
          </a:p>
          <a:p>
            <a:endParaRPr lang="fi-FI" sz="1300" b="1">
              <a:solidFill>
                <a:schemeClr val="tx1">
                  <a:lumMod val="85000"/>
                  <a:lumOff val="15000"/>
                </a:schemeClr>
              </a:solidFill>
            </a:endParaRPr>
          </a:p>
          <a:p>
            <a:endParaRPr lang="fi-FI" sz="1300" b="1">
              <a:solidFill>
                <a:schemeClr val="tx1">
                  <a:lumMod val="85000"/>
                  <a:lumOff val="15000"/>
                </a:schemeClr>
              </a:solidFill>
            </a:endParaRPr>
          </a:p>
          <a:p>
            <a:endParaRPr lang="fi-FI" sz="1300" b="1">
              <a:solidFill>
                <a:schemeClr val="tx1">
                  <a:lumMod val="85000"/>
                  <a:lumOff val="15000"/>
                </a:schemeClr>
              </a:solidFill>
            </a:endParaRPr>
          </a:p>
          <a:p>
            <a:endParaRPr lang="fi-FI" sz="1300" b="1">
              <a:solidFill>
                <a:schemeClr val="tx1">
                  <a:lumMod val="85000"/>
                  <a:lumOff val="15000"/>
                </a:schemeClr>
              </a:solidFill>
            </a:endParaRPr>
          </a:p>
          <a:p>
            <a:endParaRPr lang="fi-FI" sz="1300" b="1">
              <a:solidFill>
                <a:schemeClr val="tx1">
                  <a:lumMod val="85000"/>
                  <a:lumOff val="15000"/>
                </a:schemeClr>
              </a:solidFill>
            </a:endParaRPr>
          </a:p>
        </p:txBody>
      </p:sp>
      <p:sp>
        <p:nvSpPr>
          <p:cNvPr id="23" name="TextBox 22">
            <a:extLst>
              <a:ext uri="{FF2B5EF4-FFF2-40B4-BE49-F238E27FC236}">
                <a16:creationId xmlns:a16="http://schemas.microsoft.com/office/drawing/2014/main" id="{51C1C488-6E50-BA49-A423-9CCCD2AF4945}"/>
              </a:ext>
            </a:extLst>
          </p:cNvPr>
          <p:cNvSpPr txBox="1"/>
          <p:nvPr/>
        </p:nvSpPr>
        <p:spPr>
          <a:xfrm>
            <a:off x="6128555" y="2732441"/>
            <a:ext cx="1747026" cy="292388"/>
          </a:xfrm>
          <a:prstGeom prst="rect">
            <a:avLst/>
          </a:prstGeom>
          <a:noFill/>
        </p:spPr>
        <p:txBody>
          <a:bodyPr wrap="square" rtlCol="0">
            <a:spAutoFit/>
          </a:bodyPr>
          <a:lstStyle/>
          <a:p>
            <a:r>
              <a:rPr lang="fi-FI" sz="1300" b="1" err="1">
                <a:solidFill>
                  <a:schemeClr val="tx1">
                    <a:lumMod val="85000"/>
                    <a:lumOff val="15000"/>
                  </a:schemeClr>
                </a:solidFill>
              </a:rPr>
              <a:t>ca</a:t>
            </a:r>
            <a:r>
              <a:rPr lang="fi-FI" sz="1300" b="1">
                <a:solidFill>
                  <a:schemeClr val="tx1">
                    <a:lumMod val="85000"/>
                    <a:lumOff val="15000"/>
                  </a:schemeClr>
                </a:solidFill>
              </a:rPr>
              <a:t> 18.45–19.30</a:t>
            </a:r>
          </a:p>
        </p:txBody>
      </p:sp>
      <p:sp>
        <p:nvSpPr>
          <p:cNvPr id="30" name="Oval 29">
            <a:extLst>
              <a:ext uri="{FF2B5EF4-FFF2-40B4-BE49-F238E27FC236}">
                <a16:creationId xmlns:a16="http://schemas.microsoft.com/office/drawing/2014/main" id="{65527E69-44C2-5F47-8270-53B5CDC46EEA}"/>
              </a:ext>
            </a:extLst>
          </p:cNvPr>
          <p:cNvSpPr/>
          <p:nvPr/>
        </p:nvSpPr>
        <p:spPr>
          <a:xfrm>
            <a:off x="8345979" y="4666399"/>
            <a:ext cx="2449018" cy="244901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Oval 30">
            <a:extLst>
              <a:ext uri="{FF2B5EF4-FFF2-40B4-BE49-F238E27FC236}">
                <a16:creationId xmlns:a16="http://schemas.microsoft.com/office/drawing/2014/main" id="{22C328BE-EEBF-F642-A430-78FA4675561C}"/>
              </a:ext>
            </a:extLst>
          </p:cNvPr>
          <p:cNvSpPr/>
          <p:nvPr/>
        </p:nvSpPr>
        <p:spPr>
          <a:xfrm>
            <a:off x="9947810" y="3817212"/>
            <a:ext cx="2449018" cy="244901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Box 31">
            <a:extLst>
              <a:ext uri="{FF2B5EF4-FFF2-40B4-BE49-F238E27FC236}">
                <a16:creationId xmlns:a16="http://schemas.microsoft.com/office/drawing/2014/main" id="{89679E27-3582-DB44-9DDC-34D2E8DE76C0}"/>
              </a:ext>
            </a:extLst>
          </p:cNvPr>
          <p:cNvSpPr txBox="1"/>
          <p:nvPr/>
        </p:nvSpPr>
        <p:spPr>
          <a:xfrm>
            <a:off x="10668392" y="4385840"/>
            <a:ext cx="1471757" cy="1107996"/>
          </a:xfrm>
          <a:prstGeom prst="rect">
            <a:avLst/>
          </a:prstGeom>
          <a:noFill/>
          <a:ln>
            <a:noFill/>
          </a:ln>
        </p:spPr>
        <p:txBody>
          <a:bodyPr wrap="square" rtlCol="0">
            <a:spAutoFit/>
          </a:bodyPr>
          <a:lstStyle/>
          <a:p>
            <a:r>
              <a:rPr lang="fi-FI" sz="1100" err="1">
                <a:solidFill>
                  <a:schemeClr val="bg1"/>
                </a:solidFill>
              </a:rPr>
              <a:t>Kysymyksiä voi esittää etukäteen netissä </a:t>
            </a:r>
            <a:r>
              <a:rPr lang="fi-FI" sz="1100" b="1" err="1">
                <a:solidFill>
                  <a:schemeClr val="bg1"/>
                </a:solidFill>
                <a:hlinkClick r:id="rId4"/>
              </a:rPr>
              <a:t>tämän lomakkeen</a:t>
            </a:r>
            <a:r>
              <a:rPr lang="fi-FI" sz="1100" err="1">
                <a:solidFill>
                  <a:schemeClr val="bg1"/>
                </a:solidFill>
              </a:rPr>
              <a:t> kautta sekä tilaisuuden aikana </a:t>
            </a:r>
            <a:r>
              <a:rPr lang="fi-FI" sz="1100" b="1" err="1">
                <a:solidFill>
                  <a:schemeClr val="bg1"/>
                </a:solidFill>
                <a:hlinkClick r:id="rId5"/>
              </a:rPr>
              <a:t>täällä</a:t>
            </a:r>
            <a:r>
              <a:rPr lang="fi-FI" sz="1100" err="1">
                <a:solidFill>
                  <a:schemeClr val="bg1"/>
                </a:solidFill>
              </a:rPr>
              <a:t>. </a:t>
            </a:r>
            <a:endParaRPr lang="fi-FI" sz="1100" b="1" err="1">
              <a:solidFill>
                <a:schemeClr val="bg1"/>
              </a:solidFill>
            </a:endParaRPr>
          </a:p>
        </p:txBody>
      </p:sp>
      <p:sp>
        <p:nvSpPr>
          <p:cNvPr id="33" name="TextBox 32">
            <a:extLst>
              <a:ext uri="{FF2B5EF4-FFF2-40B4-BE49-F238E27FC236}">
                <a16:creationId xmlns:a16="http://schemas.microsoft.com/office/drawing/2014/main" id="{F184975F-696C-3B4D-80DD-53E7623D7FD9}"/>
              </a:ext>
            </a:extLst>
          </p:cNvPr>
          <p:cNvSpPr txBox="1"/>
          <p:nvPr/>
        </p:nvSpPr>
        <p:spPr>
          <a:xfrm>
            <a:off x="8984978" y="5279917"/>
            <a:ext cx="1652828" cy="938719"/>
          </a:xfrm>
          <a:prstGeom prst="rect">
            <a:avLst/>
          </a:prstGeom>
          <a:noFill/>
          <a:ln>
            <a:noFill/>
          </a:ln>
        </p:spPr>
        <p:txBody>
          <a:bodyPr wrap="square" rtlCol="0">
            <a:spAutoFit/>
          </a:bodyPr>
          <a:lstStyle/>
          <a:p>
            <a:r>
              <a:rPr lang="fi-FI" sz="1100" err="1">
                <a:solidFill>
                  <a:schemeClr val="bg1"/>
                </a:solidFill>
              </a:rPr>
              <a:t>Frågor kan ställas </a:t>
            </a:r>
            <a:br>
              <a:rPr lang="fi-FI" sz="1100" err="1">
                <a:solidFill>
                  <a:schemeClr val="bg1"/>
                </a:solidFill>
              </a:rPr>
            </a:br>
            <a:r>
              <a:rPr lang="fi-FI" sz="1100" err="1">
                <a:solidFill>
                  <a:schemeClr val="bg1"/>
                </a:solidFill>
              </a:rPr>
              <a:t>på förhand på webben via </a:t>
            </a:r>
            <a:r>
              <a:rPr lang="fi-FI" sz="1100" b="1" err="1">
                <a:solidFill>
                  <a:schemeClr val="bg1"/>
                </a:solidFill>
                <a:hlinkClick r:id="rId4"/>
              </a:rPr>
              <a:t>detta formulär</a:t>
            </a:r>
            <a:r>
              <a:rPr lang="fi-FI" sz="1100" b="1" err="1">
                <a:solidFill>
                  <a:schemeClr val="bg1"/>
                </a:solidFill>
              </a:rPr>
              <a:t> </a:t>
            </a:r>
            <a:r>
              <a:rPr lang="fi-FI" sz="1100" err="1">
                <a:solidFill>
                  <a:schemeClr val="bg1"/>
                </a:solidFill>
              </a:rPr>
              <a:t>och under webbinariet </a:t>
            </a:r>
            <a:r>
              <a:rPr lang="fi-FI" sz="1100" b="1" err="1">
                <a:solidFill>
                  <a:schemeClr val="bg1"/>
                </a:solidFill>
                <a:hlinkClick r:id="rId5"/>
              </a:rPr>
              <a:t>här</a:t>
            </a:r>
            <a:r>
              <a:rPr lang="fi-FI" sz="1100" err="1">
                <a:solidFill>
                  <a:schemeClr val="bg1"/>
                </a:solidFill>
              </a:rPr>
              <a:t>.</a:t>
            </a:r>
          </a:p>
        </p:txBody>
      </p:sp>
      <p:sp>
        <p:nvSpPr>
          <p:cNvPr id="42" name="TextBox 41">
            <a:extLst>
              <a:ext uri="{FF2B5EF4-FFF2-40B4-BE49-F238E27FC236}">
                <a16:creationId xmlns:a16="http://schemas.microsoft.com/office/drawing/2014/main" id="{D63B5BD4-8E5F-D348-BE62-90A07CB2913C}"/>
              </a:ext>
            </a:extLst>
          </p:cNvPr>
          <p:cNvSpPr txBox="1"/>
          <p:nvPr/>
        </p:nvSpPr>
        <p:spPr>
          <a:xfrm>
            <a:off x="2140305" y="2732441"/>
            <a:ext cx="3928248" cy="3331681"/>
          </a:xfrm>
          <a:prstGeom prst="rect">
            <a:avLst/>
          </a:prstGeom>
          <a:noFill/>
        </p:spPr>
        <p:txBody>
          <a:bodyPr wrap="square" rtlCol="0">
            <a:spAutoFit/>
          </a:bodyPr>
          <a:lstStyle/>
          <a:p>
            <a:r>
              <a:rPr lang="fi-FI" sz="1300" b="1" spc="300">
                <a:solidFill>
                  <a:schemeClr val="bg1"/>
                </a:solidFill>
              </a:rPr>
              <a:t>PRESENTATION AV </a:t>
            </a:r>
            <a:r>
              <a:rPr lang="fi-FI" sz="1300" b="1" spc="300" err="1">
                <a:solidFill>
                  <a:schemeClr val="bg1"/>
                </a:solidFill>
              </a:rPr>
              <a:t>PROJEKTET </a:t>
            </a:r>
            <a:r>
              <a:rPr lang="fi-FI" sz="1300" spc="300" err="1">
                <a:solidFill>
                  <a:schemeClr val="bg1"/>
                </a:solidFill>
              </a:rPr>
              <a:t>/ </a:t>
            </a:r>
            <a:br>
              <a:rPr lang="fi-FI" sz="1300" spc="300" err="1">
                <a:solidFill>
                  <a:schemeClr val="bg1"/>
                </a:solidFill>
              </a:rPr>
            </a:br>
            <a:r>
              <a:rPr lang="fi-FI" sz="1300" spc="300" err="1">
                <a:solidFill>
                  <a:schemeClr val="bg1"/>
                </a:solidFill>
              </a:rPr>
              <a:t>HANKKEEN ESITTELY</a:t>
            </a:r>
          </a:p>
          <a:p>
            <a:endParaRPr lang="fi-FI" sz="800" b="1" err="1">
              <a:solidFill>
                <a:schemeClr val="bg1"/>
              </a:solidFill>
            </a:endParaRPr>
          </a:p>
          <a:p>
            <a:r>
              <a:rPr lang="fi-FI" sz="1300" b="1" err="1">
                <a:solidFill>
                  <a:schemeClr val="bg1"/>
                </a:solidFill>
              </a:rPr>
              <a:t>Välkomstord</a:t>
            </a:r>
            <a:r>
              <a:rPr lang="fi-FI" sz="1300" err="1">
                <a:solidFill>
                  <a:schemeClr val="bg1"/>
                </a:solidFill>
              </a:rPr>
              <a:t> / Avaussanat</a:t>
            </a:r>
          </a:p>
          <a:p>
            <a:endParaRPr lang="fi-FI" sz="200" b="1">
              <a:solidFill>
                <a:schemeClr val="bg1"/>
              </a:solidFill>
            </a:endParaRPr>
          </a:p>
          <a:p>
            <a:r>
              <a:rPr lang="fi-FI" sz="1050" b="1">
                <a:solidFill>
                  <a:schemeClr val="bg1"/>
                </a:solidFill>
              </a:rPr>
              <a:t>Ragnar Lundqvist </a:t>
            </a:r>
            <a:r>
              <a:rPr lang="fi-FI" sz="1050" err="1">
                <a:solidFill>
                  <a:schemeClr val="bg1"/>
                </a:solidFill>
              </a:rPr>
              <a:t>Stadsdirektör, Raseborgs</a:t>
            </a:r>
            <a:r>
              <a:rPr lang="fi-FI" sz="1050">
                <a:solidFill>
                  <a:schemeClr val="bg1"/>
                </a:solidFill>
              </a:rPr>
              <a:t> </a:t>
            </a:r>
            <a:r>
              <a:rPr lang="fi-FI" sz="1050" err="1">
                <a:solidFill>
                  <a:schemeClr val="bg1"/>
                </a:solidFill>
              </a:rPr>
              <a:t>stad </a:t>
            </a:r>
            <a:r>
              <a:rPr lang="fi-FI" sz="1050" i="1" err="1">
                <a:solidFill>
                  <a:schemeClr val="bg1"/>
                </a:solidFill>
              </a:rPr>
              <a:t>/ Kaupunginjohtaja</a:t>
            </a:r>
            <a:r>
              <a:rPr lang="fi-FI" sz="1050" i="1">
                <a:solidFill>
                  <a:schemeClr val="bg1"/>
                </a:solidFill>
              </a:rPr>
              <a:t>, </a:t>
            </a:r>
            <a:r>
              <a:rPr lang="fi-FI" sz="1050" i="1" err="1">
                <a:solidFill>
                  <a:schemeClr val="bg1"/>
                </a:solidFill>
              </a:rPr>
              <a:t>Raaseporin</a:t>
            </a:r>
            <a:r>
              <a:rPr lang="fi-FI" sz="1050" i="1">
                <a:solidFill>
                  <a:schemeClr val="bg1"/>
                </a:solidFill>
              </a:rPr>
              <a:t> </a:t>
            </a:r>
            <a:r>
              <a:rPr lang="fi-FI" sz="1050" i="1" err="1">
                <a:solidFill>
                  <a:schemeClr val="bg1"/>
                </a:solidFill>
              </a:rPr>
              <a:t>kaupunki</a:t>
            </a:r>
          </a:p>
          <a:p>
            <a:endParaRPr lang="fi-FI" sz="1000" err="1">
              <a:solidFill>
                <a:schemeClr val="bg1"/>
              </a:solidFill>
            </a:endParaRPr>
          </a:p>
          <a:p>
            <a:r>
              <a:rPr lang="fi-FI" sz="1300" b="1" err="1">
                <a:solidFill>
                  <a:schemeClr val="bg1"/>
                </a:solidFill>
              </a:rPr>
              <a:t>Byggprojektet</a:t>
            </a:r>
            <a:r>
              <a:rPr lang="fi-FI" sz="1300" err="1">
                <a:solidFill>
                  <a:schemeClr val="bg1"/>
                </a:solidFill>
              </a:rPr>
              <a:t> / Rakennushanke</a:t>
            </a:r>
          </a:p>
          <a:p>
            <a:endParaRPr lang="fi-FI" sz="200" b="1">
              <a:solidFill>
                <a:schemeClr val="bg1"/>
              </a:solidFill>
            </a:endParaRPr>
          </a:p>
          <a:p>
            <a:r>
              <a:rPr lang="fi-FI" sz="1050" b="1">
                <a:solidFill>
                  <a:schemeClr val="bg1"/>
                </a:solidFill>
              </a:rPr>
              <a:t>Henrik de la </a:t>
            </a:r>
            <a:r>
              <a:rPr lang="fi-FI" sz="1050" b="1" err="1">
                <a:solidFill>
                  <a:schemeClr val="bg1"/>
                </a:solidFill>
              </a:rPr>
              <a:t>Chapelle</a:t>
            </a:r>
            <a:r>
              <a:rPr lang="fi-FI" sz="1050" b="1">
                <a:solidFill>
                  <a:schemeClr val="bg1"/>
                </a:solidFill>
              </a:rPr>
              <a:t> </a:t>
            </a:r>
            <a:r>
              <a:rPr lang="fi-FI" sz="1050" err="1">
                <a:solidFill>
                  <a:schemeClr val="bg1"/>
                </a:solidFill>
              </a:rPr>
              <a:t>Ordförande</a:t>
            </a:r>
            <a:r>
              <a:rPr lang="fi-FI" sz="1050" i="1" err="1">
                <a:solidFill>
                  <a:schemeClr val="bg1"/>
                </a:solidFill>
              </a:rPr>
              <a:t> / Puheenjohtaja</a:t>
            </a:r>
            <a:r>
              <a:rPr lang="fi-FI" sz="1050" i="1">
                <a:solidFill>
                  <a:schemeClr val="bg1"/>
                </a:solidFill>
              </a:rPr>
              <a:t>, </a:t>
            </a:r>
            <a:br>
              <a:rPr lang="fi-FI" sz="1050" i="1">
                <a:solidFill>
                  <a:schemeClr val="bg1"/>
                </a:solidFill>
              </a:rPr>
            </a:br>
            <a:r>
              <a:rPr lang="fi-FI" sz="1050" i="1">
                <a:solidFill>
                  <a:schemeClr val="bg1"/>
                </a:solidFill>
              </a:rPr>
              <a:t>Albert de la </a:t>
            </a:r>
            <a:r>
              <a:rPr lang="fi-FI" sz="1050" i="1" err="1">
                <a:solidFill>
                  <a:schemeClr val="bg1"/>
                </a:solidFill>
              </a:rPr>
              <a:t>Chapelles</a:t>
            </a:r>
            <a:r>
              <a:rPr lang="fi-FI" sz="1050" i="1">
                <a:solidFill>
                  <a:schemeClr val="bg1"/>
                </a:solidFill>
              </a:rPr>
              <a:t> </a:t>
            </a:r>
            <a:r>
              <a:rPr lang="fi-FI" sz="1050" i="1" err="1">
                <a:solidFill>
                  <a:schemeClr val="bg1"/>
                </a:solidFill>
              </a:rPr>
              <a:t>Konststiftelse</a:t>
            </a:r>
            <a:endParaRPr lang="fi-FI" sz="1050" i="1">
              <a:solidFill>
                <a:schemeClr val="bg1"/>
              </a:solidFill>
            </a:endParaRPr>
          </a:p>
          <a:p>
            <a:endParaRPr lang="fi-FI" sz="1000" err="1">
              <a:solidFill>
                <a:schemeClr val="bg1"/>
              </a:solidFill>
            </a:endParaRPr>
          </a:p>
          <a:p>
            <a:r>
              <a:rPr lang="fi-FI" sz="1300" b="1" err="1">
                <a:solidFill>
                  <a:schemeClr val="bg1"/>
                </a:solidFill>
              </a:rPr>
              <a:t>Verksamheten</a:t>
            </a:r>
            <a:r>
              <a:rPr lang="fi-FI" sz="1300" err="1">
                <a:solidFill>
                  <a:schemeClr val="bg1"/>
                </a:solidFill>
              </a:rPr>
              <a:t> / Toimintasuunnitelma</a:t>
            </a:r>
          </a:p>
          <a:p>
            <a:endParaRPr lang="fi-FI" sz="200" b="1">
              <a:solidFill>
                <a:schemeClr val="bg1"/>
              </a:solidFill>
            </a:endParaRPr>
          </a:p>
          <a:p>
            <a:r>
              <a:rPr lang="fi-FI" sz="1050" b="1">
                <a:solidFill>
                  <a:schemeClr val="bg1"/>
                </a:solidFill>
              </a:rPr>
              <a:t>Lena Dahlberg </a:t>
            </a:r>
            <a:r>
              <a:rPr lang="fi-FI" sz="1050">
                <a:solidFill>
                  <a:schemeClr val="bg1"/>
                </a:solidFill>
              </a:rPr>
              <a:t>tf Museichef</a:t>
            </a:r>
            <a:r>
              <a:rPr lang="fi-FI" sz="1050" err="1">
                <a:solidFill>
                  <a:schemeClr val="bg1"/>
                </a:solidFill>
              </a:rPr>
              <a:t>, Raseborgs</a:t>
            </a:r>
            <a:r>
              <a:rPr lang="fi-FI" sz="1050">
                <a:solidFill>
                  <a:schemeClr val="bg1"/>
                </a:solidFill>
              </a:rPr>
              <a:t> </a:t>
            </a:r>
            <a:r>
              <a:rPr lang="fi-FI" sz="1050" err="1">
                <a:solidFill>
                  <a:schemeClr val="bg1"/>
                </a:solidFill>
              </a:rPr>
              <a:t>stad </a:t>
            </a:r>
            <a:r>
              <a:rPr lang="fi-FI" sz="1050" i="1" err="1">
                <a:solidFill>
                  <a:schemeClr val="bg1"/>
                </a:solidFill>
              </a:rPr>
              <a:t>/ </a:t>
            </a:r>
            <a:br>
              <a:rPr lang="fi-FI" sz="1050" i="1" err="1">
                <a:solidFill>
                  <a:schemeClr val="bg1"/>
                </a:solidFill>
              </a:rPr>
            </a:br>
            <a:r>
              <a:rPr lang="fi-FI" sz="1050" i="1" err="1">
                <a:solidFill>
                  <a:schemeClr val="bg1"/>
                </a:solidFill>
              </a:rPr>
              <a:t>vt Museonjohtaja</a:t>
            </a:r>
            <a:r>
              <a:rPr lang="fi-FI" sz="1050" i="1">
                <a:solidFill>
                  <a:schemeClr val="bg1"/>
                </a:solidFill>
              </a:rPr>
              <a:t>, </a:t>
            </a:r>
            <a:r>
              <a:rPr lang="fi-FI" sz="1050" i="1" err="1">
                <a:solidFill>
                  <a:schemeClr val="bg1"/>
                </a:solidFill>
              </a:rPr>
              <a:t>Raaseporin</a:t>
            </a:r>
            <a:r>
              <a:rPr lang="fi-FI" sz="1050" i="1">
                <a:solidFill>
                  <a:schemeClr val="bg1"/>
                </a:solidFill>
              </a:rPr>
              <a:t> </a:t>
            </a:r>
            <a:r>
              <a:rPr lang="fi-FI" sz="1050" i="1" err="1">
                <a:solidFill>
                  <a:schemeClr val="bg1"/>
                </a:solidFill>
              </a:rPr>
              <a:t>kaupunki</a:t>
            </a:r>
          </a:p>
          <a:p>
            <a:endParaRPr lang="fi-FI" sz="1000" err="1">
              <a:solidFill>
                <a:schemeClr val="bg1"/>
              </a:solidFill>
            </a:endParaRPr>
          </a:p>
          <a:p>
            <a:r>
              <a:rPr lang="fi-FI" sz="1300" b="1" err="1">
                <a:solidFill>
                  <a:schemeClr val="bg1"/>
                </a:solidFill>
              </a:rPr>
              <a:t>Budget och inverkan på staden </a:t>
            </a:r>
            <a:r>
              <a:rPr lang="fi-FI" sz="1300" err="1">
                <a:solidFill>
                  <a:schemeClr val="bg1"/>
                </a:solidFill>
              </a:rPr>
              <a:t>/ </a:t>
            </a:r>
            <a:br>
              <a:rPr lang="fi-FI" sz="1300" err="1">
                <a:solidFill>
                  <a:schemeClr val="bg1"/>
                </a:solidFill>
              </a:rPr>
            </a:br>
            <a:r>
              <a:rPr lang="fi-FI" sz="1300" err="1">
                <a:solidFill>
                  <a:schemeClr val="bg1"/>
                </a:solidFill>
              </a:rPr>
              <a:t>Talousarvio ja vaikutus kaupungin kannalta</a:t>
            </a:r>
          </a:p>
          <a:p>
            <a:endParaRPr lang="fi-FI" sz="200" b="1">
              <a:solidFill>
                <a:schemeClr val="bg1"/>
              </a:solidFill>
            </a:endParaRPr>
          </a:p>
          <a:p>
            <a:r>
              <a:rPr lang="fi-FI" sz="1050" b="1">
                <a:solidFill>
                  <a:schemeClr val="bg1"/>
                </a:solidFill>
              </a:rPr>
              <a:t>Ragnar Lundqvist</a:t>
            </a:r>
            <a:endParaRPr lang="fi-FI" sz="1050" i="1">
              <a:solidFill>
                <a:schemeClr val="bg1"/>
              </a:solidFill>
            </a:endParaRPr>
          </a:p>
        </p:txBody>
      </p:sp>
      <p:sp>
        <p:nvSpPr>
          <p:cNvPr id="43" name="TextBox 42">
            <a:extLst>
              <a:ext uri="{FF2B5EF4-FFF2-40B4-BE49-F238E27FC236}">
                <a16:creationId xmlns:a16="http://schemas.microsoft.com/office/drawing/2014/main" id="{996459CA-B8BF-DB43-9DB4-AA00D4A5B850}"/>
              </a:ext>
            </a:extLst>
          </p:cNvPr>
          <p:cNvSpPr txBox="1"/>
          <p:nvPr/>
        </p:nvSpPr>
        <p:spPr>
          <a:xfrm>
            <a:off x="7449709" y="2732441"/>
            <a:ext cx="4303787" cy="1246495"/>
          </a:xfrm>
          <a:prstGeom prst="rect">
            <a:avLst/>
          </a:prstGeom>
          <a:noFill/>
        </p:spPr>
        <p:txBody>
          <a:bodyPr wrap="square" rtlCol="0">
            <a:spAutoFit/>
          </a:bodyPr>
          <a:lstStyle/>
          <a:p>
            <a:r>
              <a:rPr lang="fi-FI" sz="1300" b="1" spc="300" err="1">
                <a:solidFill>
                  <a:schemeClr val="bg1"/>
                </a:solidFill>
              </a:rPr>
              <a:t>SVAR</a:t>
            </a:r>
            <a:r>
              <a:rPr lang="fi-FI" sz="1300" b="1" spc="300">
                <a:solidFill>
                  <a:schemeClr val="bg1"/>
                </a:solidFill>
              </a:rPr>
              <a:t> </a:t>
            </a:r>
            <a:r>
              <a:rPr lang="fi-FI" sz="1300" b="1" spc="300" err="1">
                <a:solidFill>
                  <a:schemeClr val="bg1"/>
                </a:solidFill>
              </a:rPr>
              <a:t>PÅ</a:t>
            </a:r>
            <a:r>
              <a:rPr lang="fi-FI" sz="1300" b="1" spc="300">
                <a:solidFill>
                  <a:schemeClr val="bg1"/>
                </a:solidFill>
              </a:rPr>
              <a:t> </a:t>
            </a:r>
            <a:r>
              <a:rPr lang="fi-FI" sz="1300" b="1" spc="300" err="1">
                <a:solidFill>
                  <a:schemeClr val="bg1"/>
                </a:solidFill>
              </a:rPr>
              <a:t>FRÅGOR </a:t>
            </a:r>
            <a:r>
              <a:rPr lang="fi-FI" sz="1300" spc="300" err="1">
                <a:solidFill>
                  <a:schemeClr val="bg1"/>
                </a:solidFill>
              </a:rPr>
              <a:t>/ </a:t>
            </a:r>
            <a:br>
              <a:rPr lang="fi-FI" sz="1300" spc="300" err="1">
                <a:solidFill>
                  <a:schemeClr val="bg1"/>
                </a:solidFill>
              </a:rPr>
            </a:br>
            <a:r>
              <a:rPr lang="fi-FI" sz="1300" spc="300" err="1">
                <a:solidFill>
                  <a:schemeClr val="bg1"/>
                </a:solidFill>
              </a:rPr>
              <a:t>VASTAUKSIA YLEISÖN KYSYMYKSIIN</a:t>
            </a:r>
            <a:endParaRPr lang="fi-FI" sz="1300" spc="300">
              <a:solidFill>
                <a:schemeClr val="bg1"/>
              </a:solidFill>
            </a:endParaRPr>
          </a:p>
          <a:p>
            <a:endParaRPr lang="fi-FI" sz="800">
              <a:solidFill>
                <a:schemeClr val="bg1"/>
              </a:solidFill>
            </a:endParaRPr>
          </a:p>
          <a:p>
            <a:r>
              <a:rPr lang="fi-FI" sz="1300" b="1" err="1">
                <a:solidFill>
                  <a:schemeClr val="bg1"/>
                </a:solidFill>
              </a:rPr>
              <a:t>Moderator</a:t>
            </a:r>
            <a:r>
              <a:rPr lang="fi-FI" sz="1300" err="1">
                <a:solidFill>
                  <a:schemeClr val="bg1"/>
                </a:solidFill>
              </a:rPr>
              <a:t> / Moderaattori</a:t>
            </a:r>
          </a:p>
          <a:p>
            <a:endParaRPr lang="fi-FI" sz="200" err="1">
              <a:solidFill>
                <a:schemeClr val="bg1"/>
              </a:solidFill>
            </a:endParaRPr>
          </a:p>
          <a:p>
            <a:r>
              <a:rPr lang="fi-FI" sz="1050" b="1" err="1">
                <a:solidFill>
                  <a:schemeClr val="bg1"/>
                </a:solidFill>
              </a:rPr>
              <a:t>Larson Österberg</a:t>
            </a:r>
          </a:p>
          <a:p>
            <a:endParaRPr lang="fi-FI" sz="1300">
              <a:solidFill>
                <a:schemeClr val="bg1"/>
              </a:solidFill>
            </a:endParaRPr>
          </a:p>
        </p:txBody>
      </p:sp>
      <p:sp>
        <p:nvSpPr>
          <p:cNvPr id="46" name="TextBox 45">
            <a:extLst>
              <a:ext uri="{FF2B5EF4-FFF2-40B4-BE49-F238E27FC236}">
                <a16:creationId xmlns:a16="http://schemas.microsoft.com/office/drawing/2014/main" id="{0E6FE346-5093-6A42-94BA-F7392AA5CABA}"/>
              </a:ext>
            </a:extLst>
          </p:cNvPr>
          <p:cNvSpPr txBox="1"/>
          <p:nvPr/>
        </p:nvSpPr>
        <p:spPr>
          <a:xfrm>
            <a:off x="8550255" y="5051695"/>
            <a:ext cx="323673" cy="1323439"/>
          </a:xfrm>
          <a:prstGeom prst="rect">
            <a:avLst/>
          </a:prstGeom>
          <a:noFill/>
        </p:spPr>
        <p:txBody>
          <a:bodyPr wrap="square" rtlCol="0">
            <a:spAutoFit/>
          </a:bodyPr>
          <a:lstStyle/>
          <a:p>
            <a:r>
              <a:rPr lang="fi-FI" sz="8000" b="1" spc="300" dirty="0" err="1">
                <a:solidFill>
                  <a:schemeClr val="bg1"/>
                </a:solidFill>
              </a:rPr>
              <a:t>!</a:t>
            </a:r>
            <a:endParaRPr lang="fi-FI" sz="8000" b="1" spc="300" dirty="0">
              <a:solidFill>
                <a:schemeClr val="bg1"/>
              </a:solidFill>
            </a:endParaRPr>
          </a:p>
        </p:txBody>
      </p:sp>
      <p:sp>
        <p:nvSpPr>
          <p:cNvPr id="47" name="TextBox 46">
            <a:extLst>
              <a:ext uri="{FF2B5EF4-FFF2-40B4-BE49-F238E27FC236}">
                <a16:creationId xmlns:a16="http://schemas.microsoft.com/office/drawing/2014/main" id="{8ADE6996-A4DD-4F4E-BCB7-48E85E8CAA1E}"/>
              </a:ext>
            </a:extLst>
          </p:cNvPr>
          <p:cNvSpPr txBox="1"/>
          <p:nvPr/>
        </p:nvSpPr>
        <p:spPr>
          <a:xfrm>
            <a:off x="10195029" y="4156321"/>
            <a:ext cx="323673" cy="1323439"/>
          </a:xfrm>
          <a:prstGeom prst="rect">
            <a:avLst/>
          </a:prstGeom>
          <a:noFill/>
        </p:spPr>
        <p:txBody>
          <a:bodyPr wrap="square" rtlCol="0">
            <a:spAutoFit/>
          </a:bodyPr>
          <a:lstStyle/>
          <a:p>
            <a:r>
              <a:rPr lang="fi-FI" sz="8000" b="1" spc="300" dirty="0" err="1">
                <a:solidFill>
                  <a:schemeClr val="bg1"/>
                </a:solidFill>
              </a:rPr>
              <a:t>!</a:t>
            </a:r>
            <a:endParaRPr lang="fi-FI" sz="8000" b="1" spc="300" dirty="0">
              <a:solidFill>
                <a:schemeClr val="bg1"/>
              </a:solidFill>
            </a:endParaRPr>
          </a:p>
        </p:txBody>
      </p:sp>
      <p:pic>
        <p:nvPicPr>
          <p:cNvPr id="22" name="Picture 4" descr="Logo, company name&#10;&#10;Description automatically generated">
            <a:extLst>
              <a:ext uri="{FF2B5EF4-FFF2-40B4-BE49-F238E27FC236}">
                <a16:creationId xmlns:a16="http://schemas.microsoft.com/office/drawing/2014/main" id="{E326DF03-3C40-FE41-8B01-DF571B27C0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302443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0BA19-E723-4924-974C-6D363A6733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Rectangle 9">
            <a:extLst>
              <a:ext uri="{FF2B5EF4-FFF2-40B4-BE49-F238E27FC236}">
                <a16:creationId xmlns:a16="http://schemas.microsoft.com/office/drawing/2014/main" id="{835F9DEF-3B5E-324F-933B-C6CE23A8AD90}"/>
              </a:ext>
            </a:extLst>
          </p:cNvPr>
          <p:cNvSpPr/>
          <p:nvPr/>
        </p:nvSpPr>
        <p:spPr>
          <a:xfrm>
            <a:off x="0" y="46676"/>
            <a:ext cx="12192000" cy="6858000"/>
          </a:xfrm>
          <a:prstGeom prst="rect">
            <a:avLst/>
          </a:prstGeom>
          <a:gradFill>
            <a:gsLst>
              <a:gs pos="79000">
                <a:schemeClr val="tx1">
                  <a:lumMod val="85000"/>
                  <a:lumOff val="15000"/>
                  <a:alpha val="42000"/>
                </a:schemeClr>
              </a:gs>
              <a:gs pos="46000">
                <a:srgbClr val="939393">
                  <a:alpha val="0"/>
                  <a:lumMod val="0"/>
                </a:srgbClr>
              </a:gs>
              <a:gs pos="22000">
                <a:schemeClr val="accent1">
                  <a:alpha val="0"/>
                  <a:lumMod val="0"/>
                  <a:lumOff val="100000"/>
                </a:schemeClr>
              </a:gs>
              <a:gs pos="100000">
                <a:schemeClr val="tx1">
                  <a:lumMod val="85000"/>
                  <a:lumOff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Box 10">
            <a:extLst>
              <a:ext uri="{FF2B5EF4-FFF2-40B4-BE49-F238E27FC236}">
                <a16:creationId xmlns:a16="http://schemas.microsoft.com/office/drawing/2014/main" id="{50C34A40-14A5-CE42-A099-55FDCC396F90}"/>
              </a:ext>
            </a:extLst>
          </p:cNvPr>
          <p:cNvSpPr txBox="1"/>
          <p:nvPr/>
        </p:nvSpPr>
        <p:spPr>
          <a:xfrm>
            <a:off x="789653" y="4846528"/>
            <a:ext cx="2521983" cy="584775"/>
          </a:xfrm>
          <a:prstGeom prst="rect">
            <a:avLst/>
          </a:prstGeom>
          <a:noFill/>
        </p:spPr>
        <p:txBody>
          <a:bodyPr wrap="square" rtlCol="0">
            <a:spAutoFit/>
          </a:bodyPr>
          <a:lstStyle/>
          <a:p>
            <a:r>
              <a:rPr lang="fi-FI" sz="1600" b="1" err="1">
                <a:solidFill>
                  <a:schemeClr val="bg1"/>
                </a:solidFill>
              </a:rPr>
              <a:t>Tidigare </a:t>
            </a:r>
            <a:r>
              <a:rPr lang="fi-FI" sz="1600" err="1">
                <a:solidFill>
                  <a:schemeClr val="bg1"/>
                </a:solidFill>
              </a:rPr>
              <a:t>har där funnits ett hus (foto 1910).</a:t>
            </a:r>
          </a:p>
        </p:txBody>
      </p:sp>
      <p:sp>
        <p:nvSpPr>
          <p:cNvPr id="12" name="TextBox 11">
            <a:extLst>
              <a:ext uri="{FF2B5EF4-FFF2-40B4-BE49-F238E27FC236}">
                <a16:creationId xmlns:a16="http://schemas.microsoft.com/office/drawing/2014/main" id="{B3D088EE-FF58-A04D-9538-9AFD4D3313FD}"/>
              </a:ext>
            </a:extLst>
          </p:cNvPr>
          <p:cNvSpPr txBox="1"/>
          <p:nvPr/>
        </p:nvSpPr>
        <p:spPr>
          <a:xfrm>
            <a:off x="3574017" y="4846528"/>
            <a:ext cx="2521983" cy="584775"/>
          </a:xfrm>
          <a:prstGeom prst="rect">
            <a:avLst/>
          </a:prstGeom>
          <a:noFill/>
        </p:spPr>
        <p:txBody>
          <a:bodyPr wrap="square" rtlCol="0">
            <a:spAutoFit/>
          </a:bodyPr>
          <a:lstStyle/>
          <a:p>
            <a:r>
              <a:rPr lang="fi-FI" sz="1600" b="1" err="1">
                <a:solidFill>
                  <a:schemeClr val="bg1"/>
                </a:solidFill>
              </a:rPr>
              <a:t>Aiemmin siinä </a:t>
            </a:r>
            <a:r>
              <a:rPr lang="fi-FI" sz="1600" err="1">
                <a:solidFill>
                  <a:schemeClr val="bg1"/>
                </a:solidFill>
              </a:rPr>
              <a:t>on ollut talo (valokuva v. 1910).</a:t>
            </a:r>
            <a:endParaRPr lang="sv-SE" sz="1600">
              <a:solidFill>
                <a:schemeClr val="bg1"/>
              </a:solidFill>
            </a:endParaRPr>
          </a:p>
        </p:txBody>
      </p:sp>
      <p:sp>
        <p:nvSpPr>
          <p:cNvPr id="19" name="TextBox 18">
            <a:extLst>
              <a:ext uri="{FF2B5EF4-FFF2-40B4-BE49-F238E27FC236}">
                <a16:creationId xmlns:a16="http://schemas.microsoft.com/office/drawing/2014/main" id="{51049920-9153-FE4C-9C0C-63CFCB6BBF93}"/>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Arkitekttävlingens program 2018. Arkkitehtikilpailun ohjelma 2018 </a:t>
            </a:r>
          </a:p>
        </p:txBody>
      </p:sp>
      <p:sp>
        <p:nvSpPr>
          <p:cNvPr id="3" name="Slide Number Placeholder 2">
            <a:extLst>
              <a:ext uri="{FF2B5EF4-FFF2-40B4-BE49-F238E27FC236}">
                <a16:creationId xmlns:a16="http://schemas.microsoft.com/office/drawing/2014/main" id="{37E51C40-91D6-5044-AC75-A36ADCA5CDB6}"/>
              </a:ext>
            </a:extLst>
          </p:cNvPr>
          <p:cNvSpPr>
            <a:spLocks noGrp="1"/>
          </p:cNvSpPr>
          <p:nvPr>
            <p:ph type="sldNum" sz="quarter" idx="12"/>
          </p:nvPr>
        </p:nvSpPr>
        <p:spPr/>
        <p:txBody>
          <a:bodyPr/>
          <a:lstStyle/>
          <a:p>
            <a:fld id="{0DDAE6D7-7798-40F7-910A-F7FBD39DBC25}" type="slidenum">
              <a:rPr lang="sv-SE" smtClean="0"/>
              <a:pPr/>
              <a:t>10</a:t>
            </a:fld>
            <a:endParaRPr lang="sv-SE"/>
          </a:p>
        </p:txBody>
      </p:sp>
      <p:sp>
        <p:nvSpPr>
          <p:cNvPr id="13" name="Graphic 20">
            <a:extLst>
              <a:ext uri="{FF2B5EF4-FFF2-40B4-BE49-F238E27FC236}">
                <a16:creationId xmlns:a16="http://schemas.microsoft.com/office/drawing/2014/main" id="{5DF3E289-FDDE-2D44-A867-05F97DE42316}"/>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4" name="Rectangle 13">
            <a:extLst>
              <a:ext uri="{FF2B5EF4-FFF2-40B4-BE49-F238E27FC236}">
                <a16:creationId xmlns:a16="http://schemas.microsoft.com/office/drawing/2014/main" id="{306B7776-9D17-914A-9895-33719E37ECE1}"/>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5" name="Picture 4" descr="Logo, company name&#10;&#10;Description automatically generated">
            <a:extLst>
              <a:ext uri="{FF2B5EF4-FFF2-40B4-BE49-F238E27FC236}">
                <a16:creationId xmlns:a16="http://schemas.microsoft.com/office/drawing/2014/main" id="{F0C3A6FD-8814-C445-A4B0-91F0D2B5D9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51704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92F7CE-6296-064B-930D-7C5FD105D0FB}"/>
              </a:ext>
            </a:extLst>
          </p:cNvPr>
          <p:cNvPicPr/>
          <p:nvPr/>
        </p:nvPicPr>
        <p:blipFill>
          <a:blip r:embed="rId3" cstate="screen">
            <a:extLst>
              <a:ext uri="{28A0092B-C50C-407E-A947-70E740481C1C}">
                <a14:useLocalDpi xmlns:a14="http://schemas.microsoft.com/office/drawing/2010/main"/>
              </a:ext>
            </a:extLst>
          </a:blip>
          <a:srcRect/>
          <a:stretch/>
        </p:blipFill>
        <p:spPr bwMode="auto">
          <a:xfrm>
            <a:off x="0" y="0"/>
            <a:ext cx="12192000" cy="6857999"/>
          </a:xfrm>
          <a:prstGeom prst="rect">
            <a:avLst/>
          </a:prstGeom>
          <a:noFill/>
          <a:ln>
            <a:noFill/>
          </a:ln>
        </p:spPr>
      </p:pic>
      <p:sp>
        <p:nvSpPr>
          <p:cNvPr id="11" name="Rectangle 10">
            <a:extLst>
              <a:ext uri="{FF2B5EF4-FFF2-40B4-BE49-F238E27FC236}">
                <a16:creationId xmlns:a16="http://schemas.microsoft.com/office/drawing/2014/main" id="{9D79E129-7887-0449-89DB-CBEAEB501C59}"/>
              </a:ext>
            </a:extLst>
          </p:cNvPr>
          <p:cNvSpPr/>
          <p:nvPr/>
        </p:nvSpPr>
        <p:spPr>
          <a:xfrm>
            <a:off x="4981" y="-1"/>
            <a:ext cx="12187019"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Box 6">
            <a:extLst>
              <a:ext uri="{FF2B5EF4-FFF2-40B4-BE49-F238E27FC236}">
                <a16:creationId xmlns:a16="http://schemas.microsoft.com/office/drawing/2014/main" id="{E15B103A-5EBC-854A-BF2A-4983797948DD}"/>
              </a:ext>
            </a:extLst>
          </p:cNvPr>
          <p:cNvSpPr txBox="1"/>
          <p:nvPr/>
        </p:nvSpPr>
        <p:spPr>
          <a:xfrm>
            <a:off x="819151" y="1356914"/>
            <a:ext cx="10461624" cy="1107996"/>
          </a:xfrm>
          <a:prstGeom prst="rect">
            <a:avLst/>
          </a:prstGeom>
          <a:noFill/>
        </p:spPr>
        <p:txBody>
          <a:bodyPr wrap="square" rtlCol="0">
            <a:spAutoFit/>
          </a:bodyPr>
          <a:lstStyle/>
          <a:p>
            <a:r>
              <a:rPr lang="fi-FI" sz="6600" b="1" dirty="0" err="1">
                <a:solidFill>
                  <a:srgbClr val="BB9056"/>
                </a:solidFill>
              </a:rPr>
              <a:t>Byggprojektets ritningar</a:t>
            </a:r>
            <a:endParaRPr lang="fi-FI" sz="6600" b="1" dirty="0">
              <a:solidFill>
                <a:srgbClr val="BB9056"/>
              </a:solidFill>
            </a:endParaRPr>
          </a:p>
        </p:txBody>
      </p:sp>
      <p:sp>
        <p:nvSpPr>
          <p:cNvPr id="8" name="TextBox 7">
            <a:extLst>
              <a:ext uri="{FF2B5EF4-FFF2-40B4-BE49-F238E27FC236}">
                <a16:creationId xmlns:a16="http://schemas.microsoft.com/office/drawing/2014/main" id="{CB2DB733-0FBB-AB4A-8B90-CECF74702B29}"/>
              </a:ext>
            </a:extLst>
          </p:cNvPr>
          <p:cNvSpPr txBox="1"/>
          <p:nvPr/>
        </p:nvSpPr>
        <p:spPr>
          <a:xfrm>
            <a:off x="819151" y="2549126"/>
            <a:ext cx="10461624" cy="1708160"/>
          </a:xfrm>
          <a:prstGeom prst="rect">
            <a:avLst/>
          </a:prstGeom>
          <a:noFill/>
        </p:spPr>
        <p:txBody>
          <a:bodyPr wrap="square" rtlCol="0">
            <a:spAutoFit/>
          </a:bodyPr>
          <a:lstStyle/>
          <a:p>
            <a:pPr>
              <a:lnSpc>
                <a:spcPts val="6320"/>
              </a:lnSpc>
            </a:pPr>
            <a:r>
              <a:rPr lang="fi-FI" sz="6600" dirty="0" err="1">
                <a:solidFill>
                  <a:srgbClr val="BB9056"/>
                </a:solidFill>
              </a:rPr>
              <a:t>Rakennushankkeen piirustukset</a:t>
            </a:r>
            <a:endParaRPr lang="fi-FI" sz="6600" dirty="0">
              <a:solidFill>
                <a:srgbClr val="BB9056"/>
              </a:solidFill>
            </a:endParaRPr>
          </a:p>
        </p:txBody>
      </p:sp>
      <p:sp>
        <p:nvSpPr>
          <p:cNvPr id="3" name="Slide Number Placeholder 2">
            <a:extLst>
              <a:ext uri="{FF2B5EF4-FFF2-40B4-BE49-F238E27FC236}">
                <a16:creationId xmlns:a16="http://schemas.microsoft.com/office/drawing/2014/main" id="{E54EE848-1E7C-B448-A5B1-146B07773F1E}"/>
              </a:ext>
            </a:extLst>
          </p:cNvPr>
          <p:cNvSpPr>
            <a:spLocks noGrp="1"/>
          </p:cNvSpPr>
          <p:nvPr>
            <p:ph type="sldNum" sz="quarter" idx="12"/>
          </p:nvPr>
        </p:nvSpPr>
        <p:spPr/>
        <p:txBody>
          <a:bodyPr/>
          <a:lstStyle/>
          <a:p>
            <a:fld id="{0DDAE6D7-7798-40F7-910A-F7FBD39DBC25}" type="slidenum">
              <a:rPr lang="sv-SE" smtClean="0"/>
              <a:pPr/>
              <a:t>11</a:t>
            </a:fld>
            <a:endParaRPr lang="sv-SE"/>
          </a:p>
        </p:txBody>
      </p:sp>
      <p:sp>
        <p:nvSpPr>
          <p:cNvPr id="14" name="TextBox 13">
            <a:extLst>
              <a:ext uri="{FF2B5EF4-FFF2-40B4-BE49-F238E27FC236}">
                <a16:creationId xmlns:a16="http://schemas.microsoft.com/office/drawing/2014/main" id="{21A1157E-C069-DE4E-91B0-B2E300AB3955}"/>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Henry &amp; Co. on Unsplash </a:t>
            </a:r>
            <a:r>
              <a:rPr lang="en-GB" sz="800">
                <a:solidFill>
                  <a:schemeClr val="bg1"/>
                </a:solidFill>
              </a:rPr>
              <a:t>https://unsplash.com/photos/3oOR7B2inwc</a:t>
            </a:r>
            <a:endParaRPr lang="fi-FI" sz="800">
              <a:solidFill>
                <a:schemeClr val="bg1"/>
              </a:solidFill>
            </a:endParaRPr>
          </a:p>
        </p:txBody>
      </p:sp>
      <p:sp>
        <p:nvSpPr>
          <p:cNvPr id="15" name="Graphic 20">
            <a:extLst>
              <a:ext uri="{FF2B5EF4-FFF2-40B4-BE49-F238E27FC236}">
                <a16:creationId xmlns:a16="http://schemas.microsoft.com/office/drawing/2014/main" id="{05ACC327-EE13-F140-A496-AE7F3C65DFCE}"/>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6" name="Rectangle 15">
            <a:extLst>
              <a:ext uri="{FF2B5EF4-FFF2-40B4-BE49-F238E27FC236}">
                <a16:creationId xmlns:a16="http://schemas.microsoft.com/office/drawing/2014/main" id="{572B4D9C-3A8C-6143-AB48-712D50D0D8AB}"/>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7" name="Picture 4" descr="Logo, company name&#10;&#10;Description automatically generated">
            <a:extLst>
              <a:ext uri="{FF2B5EF4-FFF2-40B4-BE49-F238E27FC236}">
                <a16:creationId xmlns:a16="http://schemas.microsoft.com/office/drawing/2014/main" id="{BA3C6C1B-3FC0-8A47-9D7A-1A01E58E6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190516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49701B9-65DE-574E-931D-1539A1ECFF7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1429885"/>
            <a:ext cx="12192000" cy="4114800"/>
          </a:xfrm>
          <a:prstGeom prst="rect">
            <a:avLst/>
          </a:prstGeom>
        </p:spPr>
      </p:pic>
      <p:sp>
        <p:nvSpPr>
          <p:cNvPr id="6" name="TextBox 5">
            <a:extLst>
              <a:ext uri="{FF2B5EF4-FFF2-40B4-BE49-F238E27FC236}">
                <a16:creationId xmlns:a16="http://schemas.microsoft.com/office/drawing/2014/main" id="{BB48AF3A-F3BA-44CF-866F-0921BEF9E7FC}"/>
              </a:ext>
            </a:extLst>
          </p:cNvPr>
          <p:cNvSpPr txBox="1"/>
          <p:nvPr/>
        </p:nvSpPr>
        <p:spPr>
          <a:xfrm>
            <a:off x="7584889" y="4988856"/>
            <a:ext cx="3957637" cy="523220"/>
          </a:xfrm>
          <a:prstGeom prst="rect">
            <a:avLst/>
          </a:prstGeom>
          <a:noFill/>
        </p:spPr>
        <p:txBody>
          <a:bodyPr wrap="square" rtlCol="0">
            <a:spAutoFit/>
          </a:bodyPr>
          <a:lstStyle/>
          <a:p>
            <a:pPr algn="ctr"/>
            <a:r>
              <a:rPr lang="fi-FI" sz="1300" b="1">
                <a:solidFill>
                  <a:srgbClr val="BB9056"/>
                </a:solidFill>
              </a:rPr>
              <a:t>Gustav </a:t>
            </a:r>
            <a:r>
              <a:rPr lang="fi-FI" sz="1300" b="1" err="1">
                <a:solidFill>
                  <a:srgbClr val="BB9056"/>
                </a:solidFill>
              </a:rPr>
              <a:t>Wasas</a:t>
            </a:r>
            <a:r>
              <a:rPr lang="fi-FI" sz="1300" b="1">
                <a:solidFill>
                  <a:srgbClr val="BB9056"/>
                </a:solidFill>
              </a:rPr>
              <a:t> </a:t>
            </a:r>
            <a:r>
              <a:rPr lang="fi-FI" sz="1300" b="1" err="1">
                <a:solidFill>
                  <a:srgbClr val="BB9056"/>
                </a:solidFill>
              </a:rPr>
              <a:t>gata</a:t>
            </a:r>
            <a:r>
              <a:rPr lang="fi-FI" sz="1300" b="1">
                <a:solidFill>
                  <a:srgbClr val="BB9056"/>
                </a:solidFill>
              </a:rPr>
              <a:t> </a:t>
            </a:r>
            <a:r>
              <a:rPr lang="fi-FI" sz="2800" b="1">
                <a:solidFill>
                  <a:srgbClr val="BB9056"/>
                </a:solidFill>
              </a:rPr>
              <a:t>    </a:t>
            </a:r>
            <a:r>
              <a:rPr lang="fi-FI" sz="1300" b="1">
                <a:solidFill>
                  <a:srgbClr val="BB9056"/>
                </a:solidFill>
              </a:rPr>
              <a:t> </a:t>
            </a:r>
            <a:r>
              <a:rPr lang="fi-FI" sz="1300" b="1" err="1">
                <a:solidFill>
                  <a:srgbClr val="BB9056"/>
                </a:solidFill>
              </a:rPr>
              <a:t>Rådhustorget</a:t>
            </a:r>
            <a:endParaRPr lang="sv-SE" sz="1300" b="1">
              <a:solidFill>
                <a:srgbClr val="BB9056"/>
              </a:solidFill>
            </a:endParaRPr>
          </a:p>
        </p:txBody>
      </p:sp>
      <p:sp>
        <p:nvSpPr>
          <p:cNvPr id="10" name="TextBox 9">
            <a:extLst>
              <a:ext uri="{FF2B5EF4-FFF2-40B4-BE49-F238E27FC236}">
                <a16:creationId xmlns:a16="http://schemas.microsoft.com/office/drawing/2014/main" id="{946871A5-0805-4155-AD4E-F513F84B06D3}"/>
              </a:ext>
            </a:extLst>
          </p:cNvPr>
          <p:cNvSpPr txBox="1"/>
          <p:nvPr/>
        </p:nvSpPr>
        <p:spPr>
          <a:xfrm>
            <a:off x="819151" y="5149481"/>
            <a:ext cx="1987826" cy="338554"/>
          </a:xfrm>
          <a:prstGeom prst="rect">
            <a:avLst/>
          </a:prstGeom>
          <a:noFill/>
        </p:spPr>
        <p:txBody>
          <a:bodyPr wrap="square" rtlCol="0">
            <a:spAutoFit/>
          </a:bodyPr>
          <a:lstStyle/>
          <a:p>
            <a:r>
              <a:rPr lang="fi-FI" sz="1600" b="1" err="1"/>
              <a:t>Öst</a:t>
            </a:r>
            <a:r>
              <a:rPr lang="fi-FI" sz="1600" b="1"/>
              <a:t> ↔ </a:t>
            </a:r>
            <a:r>
              <a:rPr lang="fi-FI" sz="1600" b="1" err="1"/>
              <a:t>Väst</a:t>
            </a:r>
            <a:endParaRPr lang="sv-SE" sz="1600" b="1"/>
          </a:p>
        </p:txBody>
      </p:sp>
      <p:sp>
        <p:nvSpPr>
          <p:cNvPr id="11" name="TextBox 10">
            <a:extLst>
              <a:ext uri="{FF2B5EF4-FFF2-40B4-BE49-F238E27FC236}">
                <a16:creationId xmlns:a16="http://schemas.microsoft.com/office/drawing/2014/main" id="{5D9FFEAE-1760-438A-884F-B9CF0A7D311F}"/>
              </a:ext>
            </a:extLst>
          </p:cNvPr>
          <p:cNvSpPr txBox="1"/>
          <p:nvPr/>
        </p:nvSpPr>
        <p:spPr>
          <a:xfrm>
            <a:off x="4511644" y="5179252"/>
            <a:ext cx="2550973" cy="292388"/>
          </a:xfrm>
          <a:prstGeom prst="rect">
            <a:avLst/>
          </a:prstGeom>
          <a:noFill/>
        </p:spPr>
        <p:txBody>
          <a:bodyPr wrap="square" rtlCol="0">
            <a:spAutoFit/>
          </a:bodyPr>
          <a:lstStyle/>
          <a:p>
            <a:pPr algn="r"/>
            <a:r>
              <a:rPr lang="fi-FI" sz="1300" b="1" err="1">
                <a:solidFill>
                  <a:srgbClr val="BB9056"/>
                </a:solidFill>
              </a:rPr>
              <a:t>Brunnsgatan / </a:t>
            </a:r>
            <a:r>
              <a:rPr lang="fi-FI" sz="1300" b="1" i="1" err="1">
                <a:solidFill>
                  <a:srgbClr val="BB9056"/>
                </a:solidFill>
              </a:rPr>
              <a:t>Kaivokatu</a:t>
            </a:r>
            <a:r>
              <a:rPr lang="fi-FI" sz="1300" b="1">
                <a:solidFill>
                  <a:srgbClr val="BB9056"/>
                </a:solidFill>
              </a:rPr>
              <a:t> </a:t>
            </a:r>
            <a:endParaRPr lang="sv-SE" sz="1300" b="1">
              <a:solidFill>
                <a:srgbClr val="BB9056"/>
              </a:solidFill>
            </a:endParaRPr>
          </a:p>
        </p:txBody>
      </p:sp>
      <p:sp>
        <p:nvSpPr>
          <p:cNvPr id="12" name="TextBox 11">
            <a:extLst>
              <a:ext uri="{FF2B5EF4-FFF2-40B4-BE49-F238E27FC236}">
                <a16:creationId xmlns:a16="http://schemas.microsoft.com/office/drawing/2014/main" id="{E5621B4F-C45B-4000-B0A5-371BEB4F654C}"/>
              </a:ext>
            </a:extLst>
          </p:cNvPr>
          <p:cNvSpPr txBox="1"/>
          <p:nvPr/>
        </p:nvSpPr>
        <p:spPr>
          <a:xfrm rot="20007220">
            <a:off x="6972183" y="5010755"/>
            <a:ext cx="369651" cy="523220"/>
          </a:xfrm>
          <a:prstGeom prst="rect">
            <a:avLst/>
          </a:prstGeom>
          <a:noFill/>
        </p:spPr>
        <p:txBody>
          <a:bodyPr wrap="square" rtlCol="0">
            <a:spAutoFit/>
          </a:bodyPr>
          <a:lstStyle/>
          <a:p>
            <a:r>
              <a:rPr lang="fi-FI" sz="2800" b="1">
                <a:solidFill>
                  <a:srgbClr val="BB9056"/>
                </a:solidFill>
              </a:rPr>
              <a:t>→</a:t>
            </a:r>
            <a:endParaRPr lang="sv-SE" sz="2800" b="1">
              <a:solidFill>
                <a:srgbClr val="BB9056"/>
              </a:solidFill>
            </a:endParaRPr>
          </a:p>
        </p:txBody>
      </p:sp>
      <p:sp>
        <p:nvSpPr>
          <p:cNvPr id="13" name="TextBox 12">
            <a:extLst>
              <a:ext uri="{FF2B5EF4-FFF2-40B4-BE49-F238E27FC236}">
                <a16:creationId xmlns:a16="http://schemas.microsoft.com/office/drawing/2014/main" id="{7662407C-C374-9D48-BB23-E8C1371500BD}"/>
              </a:ext>
            </a:extLst>
          </p:cNvPr>
          <p:cNvSpPr txBox="1"/>
          <p:nvPr/>
        </p:nvSpPr>
        <p:spPr>
          <a:xfrm>
            <a:off x="819152" y="1048546"/>
            <a:ext cx="2367393" cy="692497"/>
          </a:xfrm>
          <a:prstGeom prst="rect">
            <a:avLst/>
          </a:prstGeom>
          <a:noFill/>
        </p:spPr>
        <p:txBody>
          <a:bodyPr wrap="square" rtlCol="0">
            <a:spAutoFit/>
          </a:bodyPr>
          <a:lstStyle/>
          <a:p>
            <a:r>
              <a:rPr lang="fi-FI" sz="1300" b="1">
                <a:solidFill>
                  <a:schemeClr val="tx1">
                    <a:lumMod val="85000"/>
                    <a:lumOff val="15000"/>
                  </a:schemeClr>
                </a:solidFill>
              </a:rPr>
              <a:t>Fasad mot </a:t>
            </a:r>
            <a:r>
              <a:rPr lang="fi-FI" sz="1300">
                <a:solidFill>
                  <a:schemeClr val="tx1">
                    <a:lumMod val="85000"/>
                    <a:lumOff val="15000"/>
                  </a:schemeClr>
                </a:solidFill>
              </a:rPr>
              <a:t>norr mot Gustav Wasas gata. Med ingångshall.</a:t>
            </a:r>
          </a:p>
        </p:txBody>
      </p:sp>
      <p:sp>
        <p:nvSpPr>
          <p:cNvPr id="14" name="TextBox 13">
            <a:extLst>
              <a:ext uri="{FF2B5EF4-FFF2-40B4-BE49-F238E27FC236}">
                <a16:creationId xmlns:a16="http://schemas.microsoft.com/office/drawing/2014/main" id="{8CFAF2F2-DA33-7547-AFE5-B0A2EF0CCDA6}"/>
              </a:ext>
            </a:extLst>
          </p:cNvPr>
          <p:cNvSpPr txBox="1"/>
          <p:nvPr/>
        </p:nvSpPr>
        <p:spPr>
          <a:xfrm>
            <a:off x="3494794" y="1048546"/>
            <a:ext cx="2367393" cy="692497"/>
          </a:xfrm>
          <a:prstGeom prst="rect">
            <a:avLst/>
          </a:prstGeom>
          <a:noFill/>
        </p:spPr>
        <p:txBody>
          <a:bodyPr wrap="square" rtlCol="0">
            <a:spAutoFit/>
          </a:bodyPr>
          <a:lstStyle/>
          <a:p>
            <a:r>
              <a:rPr lang="fi-FI" sz="1300" b="1">
                <a:solidFill>
                  <a:schemeClr val="tx1">
                    <a:lumMod val="85000"/>
                    <a:lumOff val="15000"/>
                  </a:schemeClr>
                </a:solidFill>
              </a:rPr>
              <a:t>Pohjoinen julkisivu </a:t>
            </a:r>
            <a:r>
              <a:rPr lang="fi-FI" sz="1300">
                <a:solidFill>
                  <a:schemeClr val="tx1">
                    <a:lumMod val="85000"/>
                    <a:lumOff val="15000"/>
                  </a:schemeClr>
                </a:solidFill>
              </a:rPr>
              <a:t>Kustaa Vaasan kadulle, jossa sisääntuloaula.</a:t>
            </a:r>
          </a:p>
        </p:txBody>
      </p:sp>
      <p:sp>
        <p:nvSpPr>
          <p:cNvPr id="17" name="TextBox 16">
            <a:extLst>
              <a:ext uri="{FF2B5EF4-FFF2-40B4-BE49-F238E27FC236}">
                <a16:creationId xmlns:a16="http://schemas.microsoft.com/office/drawing/2014/main" id="{1FE109B6-C49C-2346-8032-597CD849745B}"/>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JKMM 1/2021</a:t>
            </a:r>
          </a:p>
        </p:txBody>
      </p:sp>
      <p:sp>
        <p:nvSpPr>
          <p:cNvPr id="20" name="TextBox 19">
            <a:extLst>
              <a:ext uri="{FF2B5EF4-FFF2-40B4-BE49-F238E27FC236}">
                <a16:creationId xmlns:a16="http://schemas.microsoft.com/office/drawing/2014/main" id="{AB52C76D-E77C-BF4C-A50D-D10A1C5EA65E}"/>
              </a:ext>
            </a:extLst>
          </p:cNvPr>
          <p:cNvSpPr txBox="1"/>
          <p:nvPr/>
        </p:nvSpPr>
        <p:spPr>
          <a:xfrm>
            <a:off x="819151" y="5488151"/>
            <a:ext cx="1987826" cy="338554"/>
          </a:xfrm>
          <a:prstGeom prst="rect">
            <a:avLst/>
          </a:prstGeom>
          <a:noFill/>
        </p:spPr>
        <p:txBody>
          <a:bodyPr wrap="square" rtlCol="0">
            <a:spAutoFit/>
          </a:bodyPr>
          <a:lstStyle/>
          <a:p>
            <a:r>
              <a:rPr lang="fi-FI" sz="1600" err="1"/>
              <a:t>Itä</a:t>
            </a:r>
            <a:r>
              <a:rPr lang="fi-FI" sz="1600"/>
              <a:t> ↔ </a:t>
            </a:r>
            <a:r>
              <a:rPr lang="fi-FI" sz="1600" err="1"/>
              <a:t>Länsi</a:t>
            </a:r>
            <a:endParaRPr lang="sv-SE" sz="1600"/>
          </a:p>
        </p:txBody>
      </p:sp>
      <p:sp>
        <p:nvSpPr>
          <p:cNvPr id="21" name="TextBox 20">
            <a:extLst>
              <a:ext uri="{FF2B5EF4-FFF2-40B4-BE49-F238E27FC236}">
                <a16:creationId xmlns:a16="http://schemas.microsoft.com/office/drawing/2014/main" id="{4429EBD2-492B-6140-AA43-92F5BD5F44BB}"/>
              </a:ext>
            </a:extLst>
          </p:cNvPr>
          <p:cNvSpPr txBox="1"/>
          <p:nvPr/>
        </p:nvSpPr>
        <p:spPr>
          <a:xfrm>
            <a:off x="7584889" y="5217378"/>
            <a:ext cx="3957637" cy="523220"/>
          </a:xfrm>
          <a:prstGeom prst="rect">
            <a:avLst/>
          </a:prstGeom>
          <a:noFill/>
        </p:spPr>
        <p:txBody>
          <a:bodyPr wrap="square" rtlCol="0">
            <a:spAutoFit/>
          </a:bodyPr>
          <a:lstStyle/>
          <a:p>
            <a:pPr algn="ctr"/>
            <a:r>
              <a:rPr lang="fi-FI" sz="1300" b="1" i="1">
                <a:solidFill>
                  <a:srgbClr val="BB9056"/>
                </a:solidFill>
              </a:rPr>
              <a:t>Kustaa </a:t>
            </a:r>
            <a:r>
              <a:rPr lang="fi-FI" sz="1300" b="1" i="1" err="1">
                <a:solidFill>
                  <a:srgbClr val="BB9056"/>
                </a:solidFill>
              </a:rPr>
              <a:t>Vaasan</a:t>
            </a:r>
            <a:r>
              <a:rPr lang="fi-FI" sz="1300" b="1" i="1">
                <a:solidFill>
                  <a:srgbClr val="BB9056"/>
                </a:solidFill>
              </a:rPr>
              <a:t> </a:t>
            </a:r>
            <a:r>
              <a:rPr lang="fi-FI" sz="1300" b="1" i="1" err="1">
                <a:solidFill>
                  <a:srgbClr val="BB9056"/>
                </a:solidFill>
              </a:rPr>
              <a:t>katu</a:t>
            </a:r>
            <a:r>
              <a:rPr lang="fi-FI" sz="1300" b="1" i="1">
                <a:solidFill>
                  <a:srgbClr val="BB9056"/>
                </a:solidFill>
              </a:rPr>
              <a:t> </a:t>
            </a:r>
            <a:r>
              <a:rPr lang="fi-FI" sz="2800" b="1" i="1">
                <a:solidFill>
                  <a:srgbClr val="BB9056"/>
                </a:solidFill>
              </a:rPr>
              <a:t>     </a:t>
            </a:r>
            <a:r>
              <a:rPr lang="fi-FI" sz="1300" b="1" i="1" err="1">
                <a:solidFill>
                  <a:srgbClr val="BB9056"/>
                </a:solidFill>
              </a:rPr>
              <a:t>Raatihuoneentori</a:t>
            </a:r>
            <a:endParaRPr lang="sv-SE" sz="1300" b="1" i="1">
              <a:solidFill>
                <a:srgbClr val="BB9056"/>
              </a:solidFill>
            </a:endParaRPr>
          </a:p>
        </p:txBody>
      </p:sp>
      <p:sp>
        <p:nvSpPr>
          <p:cNvPr id="3" name="Slide Number Placeholder 2">
            <a:extLst>
              <a:ext uri="{FF2B5EF4-FFF2-40B4-BE49-F238E27FC236}">
                <a16:creationId xmlns:a16="http://schemas.microsoft.com/office/drawing/2014/main" id="{11C0DC8D-B780-E24D-AD68-F9F767C27D10}"/>
              </a:ext>
            </a:extLst>
          </p:cNvPr>
          <p:cNvSpPr>
            <a:spLocks noGrp="1"/>
          </p:cNvSpPr>
          <p:nvPr>
            <p:ph type="sldNum" sz="quarter" idx="12"/>
          </p:nvPr>
        </p:nvSpPr>
        <p:spPr/>
        <p:txBody>
          <a:bodyPr/>
          <a:lstStyle/>
          <a:p>
            <a:fld id="{0DDAE6D7-7798-40F7-910A-F7FBD39DBC25}" type="slidenum">
              <a:rPr lang="sv-SE" smtClean="0"/>
              <a:pPr/>
              <a:t>12</a:t>
            </a:fld>
            <a:endParaRPr lang="sv-SE"/>
          </a:p>
        </p:txBody>
      </p:sp>
      <p:sp>
        <p:nvSpPr>
          <p:cNvPr id="22" name="TextBox 21">
            <a:extLst>
              <a:ext uri="{FF2B5EF4-FFF2-40B4-BE49-F238E27FC236}">
                <a16:creationId xmlns:a16="http://schemas.microsoft.com/office/drawing/2014/main" id="{A5A66575-AEFE-AE4E-9CEF-2671011F0EED}"/>
              </a:ext>
            </a:extLst>
          </p:cNvPr>
          <p:cNvSpPr txBox="1"/>
          <p:nvPr/>
        </p:nvSpPr>
        <p:spPr>
          <a:xfrm>
            <a:off x="9455614" y="5252539"/>
            <a:ext cx="405533" cy="523220"/>
          </a:xfrm>
          <a:prstGeom prst="rect">
            <a:avLst/>
          </a:prstGeom>
          <a:noFill/>
        </p:spPr>
        <p:txBody>
          <a:bodyPr wrap="square" rtlCol="0">
            <a:spAutoFit/>
          </a:bodyPr>
          <a:lstStyle/>
          <a:p>
            <a:pPr algn="ctr"/>
            <a:r>
              <a:rPr lang="fi-FI" sz="2800" b="1" i="1">
                <a:solidFill>
                  <a:srgbClr val="BB9056"/>
                </a:solidFill>
              </a:rPr>
              <a:t>→</a:t>
            </a:r>
            <a:endParaRPr lang="sv-SE" sz="1300" b="1" i="1">
              <a:solidFill>
                <a:srgbClr val="BB9056"/>
              </a:solidFill>
            </a:endParaRPr>
          </a:p>
        </p:txBody>
      </p:sp>
      <p:sp>
        <p:nvSpPr>
          <p:cNvPr id="23" name="TextBox 22">
            <a:extLst>
              <a:ext uri="{FF2B5EF4-FFF2-40B4-BE49-F238E27FC236}">
                <a16:creationId xmlns:a16="http://schemas.microsoft.com/office/drawing/2014/main" id="{3D35B8FB-41C1-204C-8910-D2AC6E56FE41}"/>
              </a:ext>
            </a:extLst>
          </p:cNvPr>
          <p:cNvSpPr txBox="1"/>
          <p:nvPr/>
        </p:nvSpPr>
        <p:spPr>
          <a:xfrm>
            <a:off x="9582180" y="5030875"/>
            <a:ext cx="405533" cy="523220"/>
          </a:xfrm>
          <a:prstGeom prst="rect">
            <a:avLst/>
          </a:prstGeom>
          <a:noFill/>
        </p:spPr>
        <p:txBody>
          <a:bodyPr wrap="square" rtlCol="0">
            <a:spAutoFit/>
          </a:bodyPr>
          <a:lstStyle/>
          <a:p>
            <a:pPr algn="ctr"/>
            <a:r>
              <a:rPr lang="fi-FI" sz="2800" b="1" i="1">
                <a:solidFill>
                  <a:srgbClr val="BB9056"/>
                </a:solidFill>
              </a:rPr>
              <a:t>→</a:t>
            </a:r>
            <a:endParaRPr lang="sv-SE" sz="1300" b="1" i="1">
              <a:solidFill>
                <a:srgbClr val="BB9056"/>
              </a:solidFill>
            </a:endParaRPr>
          </a:p>
        </p:txBody>
      </p:sp>
      <p:pic>
        <p:nvPicPr>
          <p:cNvPr id="19" name="Picture 18">
            <a:extLst>
              <a:ext uri="{FF2B5EF4-FFF2-40B4-BE49-F238E27FC236}">
                <a16:creationId xmlns:a16="http://schemas.microsoft.com/office/drawing/2014/main" id="{E2F789DC-A4F1-9C49-AFF6-2A9E2222F1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24" name="Rectangle 23">
            <a:extLst>
              <a:ext uri="{FF2B5EF4-FFF2-40B4-BE49-F238E27FC236}">
                <a16:creationId xmlns:a16="http://schemas.microsoft.com/office/drawing/2014/main" id="{0BA0276F-45CA-1A4A-8A3C-31AE8EC50801}"/>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5" name="Picture 7" descr="A picture containing shape&#10;&#10;Description automatically generated">
            <a:extLst>
              <a:ext uri="{FF2B5EF4-FFF2-40B4-BE49-F238E27FC236}">
                <a16:creationId xmlns:a16="http://schemas.microsoft.com/office/drawing/2014/main" id="{882691C1-82EA-BF49-854E-0C29EAF7E6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214094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34F8788-5F42-2B40-86C4-CB0EDF5F9C51}"/>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1429885"/>
            <a:ext cx="12192000" cy="4114800"/>
          </a:xfrm>
          <a:prstGeom prst="rect">
            <a:avLst/>
          </a:prstGeom>
        </p:spPr>
      </p:pic>
      <p:sp>
        <p:nvSpPr>
          <p:cNvPr id="21" name="Rectangle 20">
            <a:extLst>
              <a:ext uri="{FF2B5EF4-FFF2-40B4-BE49-F238E27FC236}">
                <a16:creationId xmlns:a16="http://schemas.microsoft.com/office/drawing/2014/main" id="{25263462-FD5A-8643-B5B5-488F48F6818C}"/>
              </a:ext>
            </a:extLst>
          </p:cNvPr>
          <p:cNvSpPr/>
          <p:nvPr/>
        </p:nvSpPr>
        <p:spPr>
          <a:xfrm>
            <a:off x="1" y="1582916"/>
            <a:ext cx="12191999" cy="3549068"/>
          </a:xfrm>
          <a:prstGeom prst="rect">
            <a:avLst/>
          </a:prstGeom>
          <a:gradFill>
            <a:gsLst>
              <a:gs pos="67000">
                <a:srgbClr val="FFFFFF">
                  <a:alpha val="82000"/>
                </a:srgbClr>
              </a:gs>
              <a:gs pos="58000">
                <a:srgbClr val="FFFFFF">
                  <a:alpha val="0"/>
                </a:srgbClr>
              </a:gs>
              <a:gs pos="34000">
                <a:schemeClr val="accent1">
                  <a:alpha val="0"/>
                  <a:lumMod val="0"/>
                  <a:lumOff val="100000"/>
                </a:schemeClr>
              </a:gs>
              <a:gs pos="96000">
                <a:srgbClr val="FFFFFF"/>
              </a:gs>
              <a:gs pos="19000">
                <a:srgbClr val="FFFFFF">
                  <a:alpha val="64000"/>
                </a:srgbClr>
              </a:gs>
              <a:gs pos="3000">
                <a:schemeClr val="bg1"/>
              </a:gs>
              <a:gs pos="100000">
                <a:srgbClr val="FFFFFF"/>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Box 12">
            <a:extLst>
              <a:ext uri="{FF2B5EF4-FFF2-40B4-BE49-F238E27FC236}">
                <a16:creationId xmlns:a16="http://schemas.microsoft.com/office/drawing/2014/main" id="{7662407C-C374-9D48-BB23-E8C1371500BD}"/>
              </a:ext>
            </a:extLst>
          </p:cNvPr>
          <p:cNvSpPr txBox="1"/>
          <p:nvPr/>
        </p:nvSpPr>
        <p:spPr>
          <a:xfrm>
            <a:off x="819152" y="1048546"/>
            <a:ext cx="2367393" cy="692497"/>
          </a:xfrm>
          <a:prstGeom prst="rect">
            <a:avLst/>
          </a:prstGeom>
          <a:noFill/>
        </p:spPr>
        <p:txBody>
          <a:bodyPr wrap="square" rtlCol="0">
            <a:spAutoFit/>
          </a:bodyPr>
          <a:lstStyle/>
          <a:p>
            <a:r>
              <a:rPr lang="fi-FI" sz="1300" b="1">
                <a:solidFill>
                  <a:schemeClr val="tx1">
                    <a:lumMod val="85000"/>
                    <a:lumOff val="15000"/>
                  </a:schemeClr>
                </a:solidFill>
              </a:rPr>
              <a:t>Husets exteriör </a:t>
            </a:r>
            <a:r>
              <a:rPr lang="fi-FI" sz="1300">
                <a:solidFill>
                  <a:schemeClr val="tx1">
                    <a:lumMod val="85000"/>
                    <a:lumOff val="15000"/>
                  </a:schemeClr>
                </a:solidFill>
              </a:rPr>
              <a:t>har ändrats sedan arkitekttävlingen avgjordes våren 2019.</a:t>
            </a:r>
          </a:p>
        </p:txBody>
      </p:sp>
      <p:sp>
        <p:nvSpPr>
          <p:cNvPr id="14" name="TextBox 13">
            <a:extLst>
              <a:ext uri="{FF2B5EF4-FFF2-40B4-BE49-F238E27FC236}">
                <a16:creationId xmlns:a16="http://schemas.microsoft.com/office/drawing/2014/main" id="{8CFAF2F2-DA33-7547-AFE5-B0A2EF0CCDA6}"/>
              </a:ext>
            </a:extLst>
          </p:cNvPr>
          <p:cNvSpPr txBox="1"/>
          <p:nvPr/>
        </p:nvSpPr>
        <p:spPr>
          <a:xfrm>
            <a:off x="3494794" y="1048546"/>
            <a:ext cx="2367393" cy="692497"/>
          </a:xfrm>
          <a:prstGeom prst="rect">
            <a:avLst/>
          </a:prstGeom>
          <a:noFill/>
        </p:spPr>
        <p:txBody>
          <a:bodyPr wrap="square" rtlCol="0">
            <a:spAutoFit/>
          </a:bodyPr>
          <a:lstStyle/>
          <a:p>
            <a:r>
              <a:rPr lang="fi-FI" sz="1300" b="1">
                <a:solidFill>
                  <a:schemeClr val="tx1">
                    <a:lumMod val="85000"/>
                    <a:lumOff val="15000"/>
                  </a:schemeClr>
                </a:solidFill>
              </a:rPr>
              <a:t>Talon julkisivut </a:t>
            </a:r>
            <a:r>
              <a:rPr lang="fi-FI" sz="1300">
                <a:solidFill>
                  <a:schemeClr val="tx1">
                    <a:lumMod val="85000"/>
                    <a:lumOff val="15000"/>
                  </a:schemeClr>
                </a:solidFill>
              </a:rPr>
              <a:t>ovat muuttuneet arkkitehtikilpailun ratkettua v. 2019. </a:t>
            </a:r>
          </a:p>
        </p:txBody>
      </p:sp>
      <p:sp>
        <p:nvSpPr>
          <p:cNvPr id="17" name="TextBox 16">
            <a:extLst>
              <a:ext uri="{FF2B5EF4-FFF2-40B4-BE49-F238E27FC236}">
                <a16:creationId xmlns:a16="http://schemas.microsoft.com/office/drawing/2014/main" id="{1FE109B6-C49C-2346-8032-597CD849745B}"/>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JKMM 2019. JKMM 1/2021</a:t>
            </a:r>
          </a:p>
        </p:txBody>
      </p:sp>
      <p:pic>
        <p:nvPicPr>
          <p:cNvPr id="18" name="Picture 17">
            <a:extLst>
              <a:ext uri="{FF2B5EF4-FFF2-40B4-BE49-F238E27FC236}">
                <a16:creationId xmlns:a16="http://schemas.microsoft.com/office/drawing/2014/main" id="{1F9B9D99-12B4-524D-8357-FD0E023E1A8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9166" y="2328161"/>
            <a:ext cx="3335911" cy="2586634"/>
          </a:xfrm>
          <a:prstGeom prst="rect">
            <a:avLst/>
          </a:prstGeom>
          <a:ln w="53975" cmpd="sng">
            <a:solidFill>
              <a:schemeClr val="tx1">
                <a:lumMod val="85000"/>
                <a:lumOff val="15000"/>
              </a:schemeClr>
            </a:solidFill>
            <a:miter lim="800000"/>
          </a:ln>
        </p:spPr>
      </p:pic>
      <p:sp>
        <p:nvSpPr>
          <p:cNvPr id="24" name="TextBox 23">
            <a:extLst>
              <a:ext uri="{FF2B5EF4-FFF2-40B4-BE49-F238E27FC236}">
                <a16:creationId xmlns:a16="http://schemas.microsoft.com/office/drawing/2014/main" id="{F0FE04FE-4AA1-2F4E-B125-2140D1239EB3}"/>
              </a:ext>
            </a:extLst>
          </p:cNvPr>
          <p:cNvSpPr txBox="1"/>
          <p:nvPr/>
        </p:nvSpPr>
        <p:spPr>
          <a:xfrm>
            <a:off x="849226" y="5169306"/>
            <a:ext cx="2675642" cy="292388"/>
          </a:xfrm>
          <a:prstGeom prst="rect">
            <a:avLst/>
          </a:prstGeom>
          <a:noFill/>
        </p:spPr>
        <p:txBody>
          <a:bodyPr wrap="square" rtlCol="0">
            <a:spAutoFit/>
          </a:bodyPr>
          <a:lstStyle/>
          <a:p>
            <a:r>
              <a:rPr lang="fi-FI" sz="1300">
                <a:solidFill>
                  <a:schemeClr val="tx1">
                    <a:lumMod val="85000"/>
                    <a:lumOff val="15000"/>
                  </a:schemeClr>
                </a:solidFill>
              </a:rPr>
              <a:t>Det vinnande förslaget 2019</a:t>
            </a:r>
          </a:p>
        </p:txBody>
      </p:sp>
      <p:sp>
        <p:nvSpPr>
          <p:cNvPr id="26" name="TextBox 25">
            <a:extLst>
              <a:ext uri="{FF2B5EF4-FFF2-40B4-BE49-F238E27FC236}">
                <a16:creationId xmlns:a16="http://schemas.microsoft.com/office/drawing/2014/main" id="{7CC288D2-C164-C74C-9E82-8BFAB558B9CD}"/>
              </a:ext>
            </a:extLst>
          </p:cNvPr>
          <p:cNvSpPr txBox="1"/>
          <p:nvPr/>
        </p:nvSpPr>
        <p:spPr>
          <a:xfrm>
            <a:off x="849226" y="5439130"/>
            <a:ext cx="2675642" cy="292388"/>
          </a:xfrm>
          <a:prstGeom prst="rect">
            <a:avLst/>
          </a:prstGeom>
          <a:noFill/>
        </p:spPr>
        <p:txBody>
          <a:bodyPr wrap="square" rtlCol="0">
            <a:spAutoFit/>
          </a:bodyPr>
          <a:lstStyle/>
          <a:p>
            <a:r>
              <a:rPr lang="fi-FI" sz="1300" i="1">
                <a:solidFill>
                  <a:schemeClr val="tx1">
                    <a:lumMod val="85000"/>
                    <a:lumOff val="15000"/>
                  </a:schemeClr>
                </a:solidFill>
              </a:rPr>
              <a:t>Voittava ehdotus v. 2019</a:t>
            </a:r>
          </a:p>
        </p:txBody>
      </p:sp>
      <p:sp>
        <p:nvSpPr>
          <p:cNvPr id="27" name="TextBox 26">
            <a:extLst>
              <a:ext uri="{FF2B5EF4-FFF2-40B4-BE49-F238E27FC236}">
                <a16:creationId xmlns:a16="http://schemas.microsoft.com/office/drawing/2014/main" id="{1837C0AB-355E-D749-B7E9-F737A0DFF65B}"/>
              </a:ext>
            </a:extLst>
          </p:cNvPr>
          <p:cNvSpPr txBox="1"/>
          <p:nvPr/>
        </p:nvSpPr>
        <p:spPr>
          <a:xfrm>
            <a:off x="5570508" y="5169306"/>
            <a:ext cx="5387302" cy="292388"/>
          </a:xfrm>
          <a:prstGeom prst="rect">
            <a:avLst/>
          </a:prstGeom>
          <a:noFill/>
        </p:spPr>
        <p:txBody>
          <a:bodyPr wrap="square" rtlCol="0">
            <a:spAutoFit/>
          </a:bodyPr>
          <a:lstStyle/>
          <a:p>
            <a:r>
              <a:rPr lang="fi-FI" sz="1300">
                <a:solidFill>
                  <a:schemeClr val="tx1">
                    <a:lumMod val="85000"/>
                    <a:lumOff val="15000"/>
                  </a:schemeClr>
                </a:solidFill>
              </a:rPr>
              <a:t>Ny exteriör mot norr hösten 2020 på grund av ändrade inre lösningar</a:t>
            </a:r>
          </a:p>
        </p:txBody>
      </p:sp>
      <p:sp>
        <p:nvSpPr>
          <p:cNvPr id="28" name="TextBox 27">
            <a:extLst>
              <a:ext uri="{FF2B5EF4-FFF2-40B4-BE49-F238E27FC236}">
                <a16:creationId xmlns:a16="http://schemas.microsoft.com/office/drawing/2014/main" id="{4023E6BE-3017-7442-9A72-40E0717AE012}"/>
              </a:ext>
            </a:extLst>
          </p:cNvPr>
          <p:cNvSpPr txBox="1"/>
          <p:nvPr/>
        </p:nvSpPr>
        <p:spPr>
          <a:xfrm>
            <a:off x="5570508" y="5439130"/>
            <a:ext cx="5570243" cy="492443"/>
          </a:xfrm>
          <a:prstGeom prst="rect">
            <a:avLst/>
          </a:prstGeom>
          <a:noFill/>
        </p:spPr>
        <p:txBody>
          <a:bodyPr wrap="square" rtlCol="0">
            <a:spAutoFit/>
          </a:bodyPr>
          <a:lstStyle/>
          <a:p>
            <a:r>
              <a:rPr lang="fi-FI" sz="1300" i="1">
                <a:solidFill>
                  <a:schemeClr val="tx1">
                    <a:lumMod val="85000"/>
                    <a:lumOff val="15000"/>
                  </a:schemeClr>
                </a:solidFill>
              </a:rPr>
              <a:t>Uusi julkisivu pohjoiseen syksyllä 2020, johtuen muuttuneista sisäpuolisista ratkaisuista</a:t>
            </a:r>
          </a:p>
        </p:txBody>
      </p:sp>
      <p:sp>
        <p:nvSpPr>
          <p:cNvPr id="4" name="Slide Number Placeholder 3">
            <a:extLst>
              <a:ext uri="{FF2B5EF4-FFF2-40B4-BE49-F238E27FC236}">
                <a16:creationId xmlns:a16="http://schemas.microsoft.com/office/drawing/2014/main" id="{F9F969DB-F74E-FF41-93E7-1158AAF7F0B1}"/>
              </a:ext>
            </a:extLst>
          </p:cNvPr>
          <p:cNvSpPr>
            <a:spLocks noGrp="1"/>
          </p:cNvSpPr>
          <p:nvPr>
            <p:ph type="sldNum" sz="quarter" idx="12"/>
          </p:nvPr>
        </p:nvSpPr>
        <p:spPr/>
        <p:txBody>
          <a:bodyPr/>
          <a:lstStyle/>
          <a:p>
            <a:fld id="{0DDAE6D7-7798-40F7-910A-F7FBD39DBC25}" type="slidenum">
              <a:rPr lang="sv-SE" smtClean="0"/>
              <a:pPr/>
              <a:t>13</a:t>
            </a:fld>
            <a:endParaRPr lang="sv-SE"/>
          </a:p>
        </p:txBody>
      </p:sp>
      <p:pic>
        <p:nvPicPr>
          <p:cNvPr id="20" name="Picture 19">
            <a:extLst>
              <a:ext uri="{FF2B5EF4-FFF2-40B4-BE49-F238E27FC236}">
                <a16:creationId xmlns:a16="http://schemas.microsoft.com/office/drawing/2014/main" id="{099C6BE3-1E8A-2041-96ED-13A8044AB2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22" name="Rectangle 21">
            <a:extLst>
              <a:ext uri="{FF2B5EF4-FFF2-40B4-BE49-F238E27FC236}">
                <a16:creationId xmlns:a16="http://schemas.microsoft.com/office/drawing/2014/main" id="{F88F6767-1AD9-DA48-90AD-C83DC8CD582C}"/>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3" name="Picture 7" descr="A picture containing shape&#10;&#10;Description automatically generated">
            <a:extLst>
              <a:ext uri="{FF2B5EF4-FFF2-40B4-BE49-F238E27FC236}">
                <a16:creationId xmlns:a16="http://schemas.microsoft.com/office/drawing/2014/main" id="{3CB26B65-0427-644A-8C90-ABEB7FDCDF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209361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B9EEEA-B302-CA48-94F8-5FE56FBDC9C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1772815" y="1672825"/>
            <a:ext cx="9945511" cy="3738549"/>
          </a:xfrm>
          <a:prstGeom prst="rect">
            <a:avLst/>
          </a:prstGeom>
        </p:spPr>
      </p:pic>
      <p:sp>
        <p:nvSpPr>
          <p:cNvPr id="10" name="TextBox 9">
            <a:extLst>
              <a:ext uri="{FF2B5EF4-FFF2-40B4-BE49-F238E27FC236}">
                <a16:creationId xmlns:a16="http://schemas.microsoft.com/office/drawing/2014/main" id="{946871A5-0805-4155-AD4E-F513F84B06D3}"/>
              </a:ext>
            </a:extLst>
          </p:cNvPr>
          <p:cNvSpPr txBox="1"/>
          <p:nvPr/>
        </p:nvSpPr>
        <p:spPr>
          <a:xfrm>
            <a:off x="819151" y="5149479"/>
            <a:ext cx="1987826" cy="338554"/>
          </a:xfrm>
          <a:prstGeom prst="rect">
            <a:avLst/>
          </a:prstGeom>
          <a:noFill/>
        </p:spPr>
        <p:txBody>
          <a:bodyPr wrap="square" rtlCol="0">
            <a:spAutoFit/>
          </a:bodyPr>
          <a:lstStyle/>
          <a:p>
            <a:r>
              <a:rPr lang="fi-FI" sz="1600" b="1" err="1">
                <a:solidFill>
                  <a:schemeClr val="tx1">
                    <a:lumMod val="85000"/>
                    <a:lumOff val="15000"/>
                  </a:schemeClr>
                </a:solidFill>
              </a:rPr>
              <a:t>Nord ↔ Syd</a:t>
            </a:r>
          </a:p>
        </p:txBody>
      </p:sp>
      <p:sp>
        <p:nvSpPr>
          <p:cNvPr id="13" name="TextBox 12">
            <a:extLst>
              <a:ext uri="{FF2B5EF4-FFF2-40B4-BE49-F238E27FC236}">
                <a16:creationId xmlns:a16="http://schemas.microsoft.com/office/drawing/2014/main" id="{7662407C-C374-9D48-BB23-E8C1371500BD}"/>
              </a:ext>
            </a:extLst>
          </p:cNvPr>
          <p:cNvSpPr txBox="1"/>
          <p:nvPr/>
        </p:nvSpPr>
        <p:spPr>
          <a:xfrm>
            <a:off x="819152" y="1048546"/>
            <a:ext cx="2367393" cy="692497"/>
          </a:xfrm>
          <a:prstGeom prst="rect">
            <a:avLst/>
          </a:prstGeom>
          <a:noFill/>
        </p:spPr>
        <p:txBody>
          <a:bodyPr wrap="square" rtlCol="0">
            <a:spAutoFit/>
          </a:bodyPr>
          <a:lstStyle/>
          <a:p>
            <a:r>
              <a:rPr lang="fi-FI" sz="1300" b="1">
                <a:solidFill>
                  <a:schemeClr val="tx1">
                    <a:lumMod val="85000"/>
                    <a:lumOff val="15000"/>
                  </a:schemeClr>
                </a:solidFill>
              </a:rPr>
              <a:t>Fasad mot </a:t>
            </a:r>
            <a:r>
              <a:rPr lang="fi-FI" sz="1300">
                <a:solidFill>
                  <a:schemeClr val="tx1">
                    <a:lumMod val="85000"/>
                    <a:lumOff val="15000"/>
                  </a:schemeClr>
                </a:solidFill>
              </a:rPr>
              <a:t>väster mot Brunnsgatan. Konstverk och annat material hämtas in här.</a:t>
            </a:r>
          </a:p>
        </p:txBody>
      </p:sp>
      <p:sp>
        <p:nvSpPr>
          <p:cNvPr id="14" name="TextBox 13">
            <a:extLst>
              <a:ext uri="{FF2B5EF4-FFF2-40B4-BE49-F238E27FC236}">
                <a16:creationId xmlns:a16="http://schemas.microsoft.com/office/drawing/2014/main" id="{8CFAF2F2-DA33-7547-AFE5-B0A2EF0CCDA6}"/>
              </a:ext>
            </a:extLst>
          </p:cNvPr>
          <p:cNvSpPr txBox="1"/>
          <p:nvPr/>
        </p:nvSpPr>
        <p:spPr>
          <a:xfrm>
            <a:off x="3494794" y="1048546"/>
            <a:ext cx="2672644" cy="692497"/>
          </a:xfrm>
          <a:prstGeom prst="rect">
            <a:avLst/>
          </a:prstGeom>
          <a:noFill/>
        </p:spPr>
        <p:txBody>
          <a:bodyPr wrap="square" rtlCol="0">
            <a:spAutoFit/>
          </a:bodyPr>
          <a:lstStyle/>
          <a:p>
            <a:r>
              <a:rPr lang="fi-FI" sz="1300" b="1">
                <a:solidFill>
                  <a:schemeClr val="tx1">
                    <a:lumMod val="85000"/>
                    <a:lumOff val="15000"/>
                  </a:schemeClr>
                </a:solidFill>
              </a:rPr>
              <a:t>Läntinen julkisivu </a:t>
            </a:r>
            <a:r>
              <a:rPr lang="fi-FI" sz="1300">
                <a:solidFill>
                  <a:schemeClr val="tx1">
                    <a:lumMod val="85000"/>
                    <a:lumOff val="15000"/>
                  </a:schemeClr>
                </a:solidFill>
              </a:rPr>
              <a:t>Kaivokadulle. Taideteokset ja muut materiaalit tuodaan sisään tätä kautta.</a:t>
            </a:r>
          </a:p>
        </p:txBody>
      </p:sp>
      <p:sp>
        <p:nvSpPr>
          <p:cNvPr id="17" name="TextBox 16">
            <a:extLst>
              <a:ext uri="{FF2B5EF4-FFF2-40B4-BE49-F238E27FC236}">
                <a16:creationId xmlns:a16="http://schemas.microsoft.com/office/drawing/2014/main" id="{1FE109B6-C49C-2346-8032-597CD849745B}"/>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JKMM 1/2021</a:t>
            </a:r>
          </a:p>
        </p:txBody>
      </p:sp>
      <p:sp>
        <p:nvSpPr>
          <p:cNvPr id="20" name="TextBox 19">
            <a:extLst>
              <a:ext uri="{FF2B5EF4-FFF2-40B4-BE49-F238E27FC236}">
                <a16:creationId xmlns:a16="http://schemas.microsoft.com/office/drawing/2014/main" id="{AB52C76D-E77C-BF4C-A50D-D10A1C5EA65E}"/>
              </a:ext>
            </a:extLst>
          </p:cNvPr>
          <p:cNvSpPr txBox="1"/>
          <p:nvPr/>
        </p:nvSpPr>
        <p:spPr>
          <a:xfrm>
            <a:off x="819151" y="5488149"/>
            <a:ext cx="1987826" cy="338554"/>
          </a:xfrm>
          <a:prstGeom prst="rect">
            <a:avLst/>
          </a:prstGeom>
          <a:noFill/>
        </p:spPr>
        <p:txBody>
          <a:bodyPr wrap="square" rtlCol="0">
            <a:spAutoFit/>
          </a:bodyPr>
          <a:lstStyle/>
          <a:p>
            <a:r>
              <a:rPr lang="fi-FI" sz="1600" err="1">
                <a:solidFill>
                  <a:schemeClr val="tx1">
                    <a:lumMod val="85000"/>
                    <a:lumOff val="15000"/>
                  </a:schemeClr>
                </a:solidFill>
              </a:rPr>
              <a:t>Pohjoinen</a:t>
            </a:r>
            <a:r>
              <a:rPr lang="fi-FI" sz="1600">
                <a:solidFill>
                  <a:schemeClr val="tx1">
                    <a:lumMod val="85000"/>
                    <a:lumOff val="15000"/>
                  </a:schemeClr>
                </a:solidFill>
              </a:rPr>
              <a:t> ↔ </a:t>
            </a:r>
            <a:r>
              <a:rPr lang="fi-FI" sz="1600" err="1">
                <a:solidFill>
                  <a:schemeClr val="tx1">
                    <a:lumMod val="85000"/>
                    <a:lumOff val="15000"/>
                  </a:schemeClr>
                </a:solidFill>
              </a:rPr>
              <a:t>Etelä</a:t>
            </a:r>
            <a:endParaRPr lang="sv-SE" sz="1600">
              <a:solidFill>
                <a:schemeClr val="tx1">
                  <a:lumMod val="85000"/>
                  <a:lumOff val="15000"/>
                </a:schemeClr>
              </a:solidFill>
            </a:endParaRPr>
          </a:p>
        </p:txBody>
      </p:sp>
      <p:sp>
        <p:nvSpPr>
          <p:cNvPr id="19" name="TextBox 18">
            <a:extLst>
              <a:ext uri="{FF2B5EF4-FFF2-40B4-BE49-F238E27FC236}">
                <a16:creationId xmlns:a16="http://schemas.microsoft.com/office/drawing/2014/main" id="{523AF8EB-C6C4-6744-9625-C62A143096B7}"/>
              </a:ext>
            </a:extLst>
          </p:cNvPr>
          <p:cNvSpPr txBox="1"/>
          <p:nvPr/>
        </p:nvSpPr>
        <p:spPr>
          <a:xfrm>
            <a:off x="5015746" y="5179380"/>
            <a:ext cx="2550973" cy="292388"/>
          </a:xfrm>
          <a:prstGeom prst="rect">
            <a:avLst/>
          </a:prstGeom>
          <a:noFill/>
        </p:spPr>
        <p:txBody>
          <a:bodyPr wrap="square" rtlCol="0">
            <a:spAutoFit/>
          </a:bodyPr>
          <a:lstStyle/>
          <a:p>
            <a:pPr algn="ctr"/>
            <a:r>
              <a:rPr lang="fi-FI" sz="1300" b="1" err="1">
                <a:solidFill>
                  <a:srgbClr val="BB9056"/>
                </a:solidFill>
              </a:rPr>
              <a:t>Brunnsgatan / </a:t>
            </a:r>
            <a:r>
              <a:rPr lang="fi-FI" sz="1300" b="1" i="1" err="1">
                <a:solidFill>
                  <a:srgbClr val="BB9056"/>
                </a:solidFill>
              </a:rPr>
              <a:t>Kaivokatu</a:t>
            </a:r>
            <a:r>
              <a:rPr lang="fi-FI" sz="1300" b="1">
                <a:solidFill>
                  <a:srgbClr val="BB9056"/>
                </a:solidFill>
              </a:rPr>
              <a:t> </a:t>
            </a:r>
            <a:endParaRPr lang="sv-SE" sz="1300" b="1">
              <a:solidFill>
                <a:srgbClr val="BB9056"/>
              </a:solidFill>
            </a:endParaRPr>
          </a:p>
        </p:txBody>
      </p:sp>
      <p:sp>
        <p:nvSpPr>
          <p:cNvPr id="3" name="Slide Number Placeholder 2">
            <a:extLst>
              <a:ext uri="{FF2B5EF4-FFF2-40B4-BE49-F238E27FC236}">
                <a16:creationId xmlns:a16="http://schemas.microsoft.com/office/drawing/2014/main" id="{406BF6BC-F12B-AD40-BA3B-D1F126D6ED21}"/>
              </a:ext>
            </a:extLst>
          </p:cNvPr>
          <p:cNvSpPr>
            <a:spLocks noGrp="1"/>
          </p:cNvSpPr>
          <p:nvPr>
            <p:ph type="sldNum" sz="quarter" idx="12"/>
          </p:nvPr>
        </p:nvSpPr>
        <p:spPr/>
        <p:txBody>
          <a:bodyPr/>
          <a:lstStyle/>
          <a:p>
            <a:fld id="{0DDAE6D7-7798-40F7-910A-F7FBD39DBC25}" type="slidenum">
              <a:rPr lang="sv-SE" smtClean="0"/>
              <a:pPr/>
              <a:t>14</a:t>
            </a:fld>
            <a:endParaRPr lang="sv-SE"/>
          </a:p>
        </p:txBody>
      </p:sp>
      <p:pic>
        <p:nvPicPr>
          <p:cNvPr id="18" name="Picture 17">
            <a:extLst>
              <a:ext uri="{FF2B5EF4-FFF2-40B4-BE49-F238E27FC236}">
                <a16:creationId xmlns:a16="http://schemas.microsoft.com/office/drawing/2014/main" id="{4C601358-3064-7148-A419-B8B194BD2A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21" name="Rectangle 20">
            <a:extLst>
              <a:ext uri="{FF2B5EF4-FFF2-40B4-BE49-F238E27FC236}">
                <a16:creationId xmlns:a16="http://schemas.microsoft.com/office/drawing/2014/main" id="{CBED67DD-2DB5-A041-A5E2-8F1043C397BF}"/>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2" name="Picture 7" descr="A picture containing shape&#10;&#10;Description automatically generated">
            <a:extLst>
              <a:ext uri="{FF2B5EF4-FFF2-40B4-BE49-F238E27FC236}">
                <a16:creationId xmlns:a16="http://schemas.microsoft.com/office/drawing/2014/main" id="{E3EFA230-F96F-E141-ADA2-9A44C9B037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346242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BDECA5-B8DB-D54A-992E-A92668EF5E72}"/>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6688031" y="2039800"/>
            <a:ext cx="4716871" cy="3441670"/>
          </a:xfrm>
          <a:prstGeom prst="rect">
            <a:avLst/>
          </a:prstGeom>
        </p:spPr>
      </p:pic>
      <p:sp>
        <p:nvSpPr>
          <p:cNvPr id="10" name="TextBox 9">
            <a:extLst>
              <a:ext uri="{FF2B5EF4-FFF2-40B4-BE49-F238E27FC236}">
                <a16:creationId xmlns:a16="http://schemas.microsoft.com/office/drawing/2014/main" id="{946871A5-0805-4155-AD4E-F513F84B06D3}"/>
              </a:ext>
            </a:extLst>
          </p:cNvPr>
          <p:cNvSpPr txBox="1"/>
          <p:nvPr/>
        </p:nvSpPr>
        <p:spPr>
          <a:xfrm>
            <a:off x="819151" y="5149477"/>
            <a:ext cx="1987826" cy="338554"/>
          </a:xfrm>
          <a:prstGeom prst="rect">
            <a:avLst/>
          </a:prstGeom>
          <a:noFill/>
        </p:spPr>
        <p:txBody>
          <a:bodyPr wrap="square" rtlCol="0">
            <a:spAutoFit/>
          </a:bodyPr>
          <a:lstStyle/>
          <a:p>
            <a:r>
              <a:rPr lang="fi-FI" sz="1600" b="1" err="1">
                <a:solidFill>
                  <a:schemeClr val="tx1">
                    <a:lumMod val="85000"/>
                    <a:lumOff val="15000"/>
                  </a:schemeClr>
                </a:solidFill>
              </a:rPr>
              <a:t>Nord ↔ Syd</a:t>
            </a:r>
          </a:p>
        </p:txBody>
      </p:sp>
      <p:sp>
        <p:nvSpPr>
          <p:cNvPr id="13" name="TextBox 12">
            <a:extLst>
              <a:ext uri="{FF2B5EF4-FFF2-40B4-BE49-F238E27FC236}">
                <a16:creationId xmlns:a16="http://schemas.microsoft.com/office/drawing/2014/main" id="{7662407C-C374-9D48-BB23-E8C1371500BD}"/>
              </a:ext>
            </a:extLst>
          </p:cNvPr>
          <p:cNvSpPr txBox="1"/>
          <p:nvPr/>
        </p:nvSpPr>
        <p:spPr>
          <a:xfrm>
            <a:off x="819152" y="1048546"/>
            <a:ext cx="2367393" cy="2292935"/>
          </a:xfrm>
          <a:prstGeom prst="rect">
            <a:avLst/>
          </a:prstGeom>
          <a:noFill/>
        </p:spPr>
        <p:txBody>
          <a:bodyPr wrap="square" rtlCol="0">
            <a:spAutoFit/>
          </a:bodyPr>
          <a:lstStyle/>
          <a:p>
            <a:r>
              <a:rPr lang="fi-FI" sz="1300" b="1">
                <a:solidFill>
                  <a:schemeClr val="tx1">
                    <a:lumMod val="85000"/>
                    <a:lumOff val="15000"/>
                  </a:schemeClr>
                </a:solidFill>
              </a:rPr>
              <a:t>Huset får </a:t>
            </a:r>
            <a:r>
              <a:rPr lang="fi-FI" sz="1300">
                <a:solidFill>
                  <a:schemeClr val="tx1">
                    <a:lumMod val="85000"/>
                    <a:lumOff val="15000"/>
                  </a:schemeClr>
                </a:solidFill>
              </a:rPr>
              <a:t>tre utställnings-salar ovan jord – 2 i övre våningen och 1 i nedre våningen till höger/syd. </a:t>
            </a:r>
            <a:br>
              <a:rPr lang="fi-FI" sz="1300">
                <a:solidFill>
                  <a:schemeClr val="tx1">
                    <a:lumMod val="85000"/>
                    <a:lumOff val="15000"/>
                  </a:schemeClr>
                </a:solidFill>
              </a:rPr>
            </a:br>
            <a:r>
              <a:rPr lang="fi-FI" sz="1300">
                <a:solidFill>
                  <a:schemeClr val="tx1">
                    <a:lumMod val="85000"/>
                    <a:lumOff val="15000"/>
                  </a:schemeClr>
                </a:solidFill>
              </a:rPr>
              <a:t>I nedre våningen finns ingångshallen med stadens turistinformation (till vänster/norr). I källaren finns ett galleri och en förbindelse-gång till huvudbyggnaden </a:t>
            </a:r>
            <a:br>
              <a:rPr lang="fi-FI" sz="1300">
                <a:solidFill>
                  <a:schemeClr val="tx1">
                    <a:lumMod val="85000"/>
                    <a:lumOff val="15000"/>
                  </a:schemeClr>
                </a:solidFill>
              </a:rPr>
            </a:br>
            <a:r>
              <a:rPr lang="fi-FI" sz="1300">
                <a:solidFill>
                  <a:schemeClr val="tx1">
                    <a:lumMod val="85000"/>
                    <a:lumOff val="15000"/>
                  </a:schemeClr>
                </a:solidFill>
              </a:rPr>
              <a:t>(till vänster/norr).</a:t>
            </a:r>
          </a:p>
        </p:txBody>
      </p:sp>
      <p:sp>
        <p:nvSpPr>
          <p:cNvPr id="14" name="TextBox 13">
            <a:extLst>
              <a:ext uri="{FF2B5EF4-FFF2-40B4-BE49-F238E27FC236}">
                <a16:creationId xmlns:a16="http://schemas.microsoft.com/office/drawing/2014/main" id="{8CFAF2F2-DA33-7547-AFE5-B0A2EF0CCDA6}"/>
              </a:ext>
            </a:extLst>
          </p:cNvPr>
          <p:cNvSpPr txBox="1"/>
          <p:nvPr/>
        </p:nvSpPr>
        <p:spPr>
          <a:xfrm>
            <a:off x="3494794" y="1048546"/>
            <a:ext cx="2601206" cy="2292935"/>
          </a:xfrm>
          <a:prstGeom prst="rect">
            <a:avLst/>
          </a:prstGeom>
          <a:noFill/>
        </p:spPr>
        <p:txBody>
          <a:bodyPr wrap="square" rtlCol="0">
            <a:spAutoFit/>
          </a:bodyPr>
          <a:lstStyle/>
          <a:p>
            <a:r>
              <a:rPr lang="fi-FI" sz="1300" b="1">
                <a:solidFill>
                  <a:schemeClr val="tx1">
                    <a:lumMod val="85000"/>
                    <a:lumOff val="15000"/>
                  </a:schemeClr>
                </a:solidFill>
              </a:rPr>
              <a:t>Talo saa </a:t>
            </a:r>
            <a:r>
              <a:rPr lang="fi-FI" sz="1300">
                <a:solidFill>
                  <a:schemeClr val="tx1">
                    <a:lumMod val="85000"/>
                    <a:lumOff val="15000"/>
                  </a:schemeClr>
                </a:solidFill>
              </a:rPr>
              <a:t>kolme </a:t>
            </a:r>
          </a:p>
          <a:p>
            <a:r>
              <a:rPr lang="fi-FI" sz="1300">
                <a:solidFill>
                  <a:schemeClr val="tx1">
                    <a:lumMod val="85000"/>
                    <a:lumOff val="15000"/>
                  </a:schemeClr>
                </a:solidFill>
              </a:rPr>
              <a:t>maanpäällistä näyttelysalia – </a:t>
            </a:r>
          </a:p>
          <a:p>
            <a:r>
              <a:rPr lang="fi-FI" sz="1300">
                <a:solidFill>
                  <a:schemeClr val="tx1">
                    <a:lumMod val="85000"/>
                    <a:lumOff val="15000"/>
                  </a:schemeClr>
                </a:solidFill>
              </a:rPr>
              <a:t>2 yläkerrassa ja 1 </a:t>
            </a:r>
          </a:p>
          <a:p>
            <a:r>
              <a:rPr lang="fi-FI" sz="1300">
                <a:solidFill>
                  <a:schemeClr val="tx1">
                    <a:lumMod val="85000"/>
                    <a:lumOff val="15000"/>
                  </a:schemeClr>
                </a:solidFill>
              </a:rPr>
              <a:t>alakerrassa, oikealla/etelässä. </a:t>
            </a:r>
            <a:br>
              <a:rPr lang="fi-FI" sz="1300">
                <a:solidFill>
                  <a:schemeClr val="tx1">
                    <a:lumMod val="85000"/>
                    <a:lumOff val="15000"/>
                  </a:schemeClr>
                </a:solidFill>
              </a:rPr>
            </a:br>
            <a:r>
              <a:rPr lang="fi-FI" sz="1300">
                <a:solidFill>
                  <a:schemeClr val="tx1">
                    <a:lumMod val="85000"/>
                    <a:lumOff val="15000"/>
                  </a:schemeClr>
                </a:solidFill>
              </a:rPr>
              <a:t>Alakerrassa on myös </a:t>
            </a:r>
          </a:p>
          <a:p>
            <a:r>
              <a:rPr lang="fi-FI" sz="1300">
                <a:solidFill>
                  <a:schemeClr val="tx1">
                    <a:lumMod val="85000"/>
                    <a:lumOff val="15000"/>
                  </a:schemeClr>
                </a:solidFill>
              </a:rPr>
              <a:t>sisääntuloaula ja kaupungin </a:t>
            </a:r>
          </a:p>
          <a:p>
            <a:r>
              <a:rPr lang="fi-FI" sz="1300">
                <a:solidFill>
                  <a:schemeClr val="tx1">
                    <a:lumMod val="85000"/>
                    <a:lumOff val="15000"/>
                  </a:schemeClr>
                </a:solidFill>
              </a:rPr>
              <a:t>matkailuinfopiste </a:t>
            </a:r>
          </a:p>
          <a:p>
            <a:r>
              <a:rPr lang="fi-FI" sz="1300">
                <a:solidFill>
                  <a:schemeClr val="tx1">
                    <a:lumMod val="85000"/>
                    <a:lumOff val="15000"/>
                  </a:schemeClr>
                </a:solidFill>
              </a:rPr>
              <a:t>(vasemmalla/pohjoisessa). </a:t>
            </a:r>
          </a:p>
          <a:p>
            <a:r>
              <a:rPr lang="fi-FI" sz="1300">
                <a:solidFill>
                  <a:schemeClr val="tx1">
                    <a:lumMod val="85000"/>
                    <a:lumOff val="15000"/>
                  </a:schemeClr>
                </a:solidFill>
              </a:rPr>
              <a:t>Kellarista löytyy galleria sekä </a:t>
            </a:r>
          </a:p>
          <a:p>
            <a:r>
              <a:rPr lang="fi-FI" sz="1300">
                <a:solidFill>
                  <a:schemeClr val="tx1">
                    <a:lumMod val="85000"/>
                    <a:lumOff val="15000"/>
                  </a:schemeClr>
                </a:solidFill>
              </a:rPr>
              <a:t>yhdyskäytävä päärakennukseen </a:t>
            </a:r>
          </a:p>
          <a:p>
            <a:r>
              <a:rPr lang="fi-FI" sz="1300">
                <a:solidFill>
                  <a:schemeClr val="tx1">
                    <a:lumMod val="85000"/>
                    <a:lumOff val="15000"/>
                  </a:schemeClr>
                </a:solidFill>
              </a:rPr>
              <a:t>(vasemmalla/pohjoisessa).</a:t>
            </a:r>
          </a:p>
        </p:txBody>
      </p:sp>
      <p:sp>
        <p:nvSpPr>
          <p:cNvPr id="17" name="TextBox 16">
            <a:extLst>
              <a:ext uri="{FF2B5EF4-FFF2-40B4-BE49-F238E27FC236}">
                <a16:creationId xmlns:a16="http://schemas.microsoft.com/office/drawing/2014/main" id="{1FE109B6-C49C-2346-8032-597CD849745B}"/>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JKMM 1/2021</a:t>
            </a:r>
          </a:p>
        </p:txBody>
      </p:sp>
      <p:sp>
        <p:nvSpPr>
          <p:cNvPr id="20" name="TextBox 19">
            <a:extLst>
              <a:ext uri="{FF2B5EF4-FFF2-40B4-BE49-F238E27FC236}">
                <a16:creationId xmlns:a16="http://schemas.microsoft.com/office/drawing/2014/main" id="{AB52C76D-E77C-BF4C-A50D-D10A1C5EA65E}"/>
              </a:ext>
            </a:extLst>
          </p:cNvPr>
          <p:cNvSpPr txBox="1"/>
          <p:nvPr/>
        </p:nvSpPr>
        <p:spPr>
          <a:xfrm>
            <a:off x="819151" y="5488147"/>
            <a:ext cx="1987826" cy="338554"/>
          </a:xfrm>
          <a:prstGeom prst="rect">
            <a:avLst/>
          </a:prstGeom>
          <a:noFill/>
        </p:spPr>
        <p:txBody>
          <a:bodyPr wrap="square" rtlCol="0">
            <a:spAutoFit/>
          </a:bodyPr>
          <a:lstStyle/>
          <a:p>
            <a:r>
              <a:rPr lang="fi-FI" sz="1600" err="1">
                <a:solidFill>
                  <a:schemeClr val="tx1">
                    <a:lumMod val="85000"/>
                    <a:lumOff val="15000"/>
                  </a:schemeClr>
                </a:solidFill>
              </a:rPr>
              <a:t>Pohjoinen</a:t>
            </a:r>
            <a:r>
              <a:rPr lang="fi-FI" sz="1600">
                <a:solidFill>
                  <a:schemeClr val="tx1">
                    <a:lumMod val="85000"/>
                    <a:lumOff val="15000"/>
                  </a:schemeClr>
                </a:solidFill>
              </a:rPr>
              <a:t> ↔ </a:t>
            </a:r>
            <a:r>
              <a:rPr lang="fi-FI" sz="1600" err="1">
                <a:solidFill>
                  <a:schemeClr val="tx1">
                    <a:lumMod val="85000"/>
                    <a:lumOff val="15000"/>
                  </a:schemeClr>
                </a:solidFill>
              </a:rPr>
              <a:t>Etelä</a:t>
            </a:r>
            <a:endParaRPr lang="sv-SE" sz="1600">
              <a:solidFill>
                <a:schemeClr val="tx1">
                  <a:lumMod val="85000"/>
                  <a:lumOff val="15000"/>
                </a:schemeClr>
              </a:solidFill>
            </a:endParaRPr>
          </a:p>
        </p:txBody>
      </p:sp>
      <p:sp>
        <p:nvSpPr>
          <p:cNvPr id="19" name="TextBox 18">
            <a:extLst>
              <a:ext uri="{FF2B5EF4-FFF2-40B4-BE49-F238E27FC236}">
                <a16:creationId xmlns:a16="http://schemas.microsoft.com/office/drawing/2014/main" id="{523AF8EB-C6C4-6744-9625-C62A143096B7}"/>
              </a:ext>
            </a:extLst>
          </p:cNvPr>
          <p:cNvSpPr txBox="1"/>
          <p:nvPr/>
        </p:nvSpPr>
        <p:spPr>
          <a:xfrm>
            <a:off x="7729969" y="5528125"/>
            <a:ext cx="2550973" cy="292388"/>
          </a:xfrm>
          <a:prstGeom prst="rect">
            <a:avLst/>
          </a:prstGeom>
          <a:noFill/>
        </p:spPr>
        <p:txBody>
          <a:bodyPr wrap="square" rtlCol="0">
            <a:spAutoFit/>
          </a:bodyPr>
          <a:lstStyle/>
          <a:p>
            <a:pPr algn="ctr"/>
            <a:r>
              <a:rPr lang="fi-FI" sz="1300" b="1" err="1">
                <a:solidFill>
                  <a:srgbClr val="BB9056"/>
                </a:solidFill>
              </a:rPr>
              <a:t>Brunnsgatan / </a:t>
            </a:r>
            <a:r>
              <a:rPr lang="fi-FI" sz="1300" b="1" i="1" err="1">
                <a:solidFill>
                  <a:srgbClr val="BB9056"/>
                </a:solidFill>
              </a:rPr>
              <a:t>Kaivokatu</a:t>
            </a:r>
            <a:r>
              <a:rPr lang="fi-FI" sz="1300" b="1">
                <a:solidFill>
                  <a:srgbClr val="BB9056"/>
                </a:solidFill>
              </a:rPr>
              <a:t> </a:t>
            </a:r>
            <a:endParaRPr lang="sv-SE" sz="1300" b="1">
              <a:solidFill>
                <a:srgbClr val="BB9056"/>
              </a:solidFill>
            </a:endParaRPr>
          </a:p>
        </p:txBody>
      </p:sp>
      <p:sp>
        <p:nvSpPr>
          <p:cNvPr id="3" name="Slide Number Placeholder 2">
            <a:extLst>
              <a:ext uri="{FF2B5EF4-FFF2-40B4-BE49-F238E27FC236}">
                <a16:creationId xmlns:a16="http://schemas.microsoft.com/office/drawing/2014/main" id="{303099D9-5804-014C-8796-544E1FC81CAE}"/>
              </a:ext>
            </a:extLst>
          </p:cNvPr>
          <p:cNvSpPr>
            <a:spLocks noGrp="1"/>
          </p:cNvSpPr>
          <p:nvPr>
            <p:ph type="sldNum" sz="quarter" idx="12"/>
          </p:nvPr>
        </p:nvSpPr>
        <p:spPr/>
        <p:txBody>
          <a:bodyPr/>
          <a:lstStyle/>
          <a:p>
            <a:fld id="{0DDAE6D7-7798-40F7-910A-F7FBD39DBC25}" type="slidenum">
              <a:rPr lang="sv-SE" smtClean="0"/>
              <a:pPr/>
              <a:t>15</a:t>
            </a:fld>
            <a:endParaRPr lang="sv-SE"/>
          </a:p>
        </p:txBody>
      </p:sp>
      <p:pic>
        <p:nvPicPr>
          <p:cNvPr id="18" name="Picture 17">
            <a:extLst>
              <a:ext uri="{FF2B5EF4-FFF2-40B4-BE49-F238E27FC236}">
                <a16:creationId xmlns:a16="http://schemas.microsoft.com/office/drawing/2014/main" id="{028CA947-06AB-6A47-B499-13392C1D03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21" name="Rectangle 20">
            <a:extLst>
              <a:ext uri="{FF2B5EF4-FFF2-40B4-BE49-F238E27FC236}">
                <a16:creationId xmlns:a16="http://schemas.microsoft.com/office/drawing/2014/main" id="{42A98EA4-C3E6-6C4F-9E7D-369AA86FE553}"/>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2" name="Picture 7" descr="A picture containing shape&#10;&#10;Description automatically generated">
            <a:extLst>
              <a:ext uri="{FF2B5EF4-FFF2-40B4-BE49-F238E27FC236}">
                <a16:creationId xmlns:a16="http://schemas.microsoft.com/office/drawing/2014/main" id="{E4FDA023-3EFE-834A-9F03-2B188A4C21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352051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6C517AF-1B1D-344F-9656-8BC2DA735C4A}"/>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779353" y="2011348"/>
            <a:ext cx="6601775" cy="3317108"/>
          </a:xfrm>
          <a:prstGeom prst="rect">
            <a:avLst/>
          </a:prstGeom>
        </p:spPr>
      </p:pic>
      <p:sp>
        <p:nvSpPr>
          <p:cNvPr id="13" name="TextBox 12">
            <a:extLst>
              <a:ext uri="{FF2B5EF4-FFF2-40B4-BE49-F238E27FC236}">
                <a16:creationId xmlns:a16="http://schemas.microsoft.com/office/drawing/2014/main" id="{7662407C-C374-9D48-BB23-E8C1371500BD}"/>
              </a:ext>
            </a:extLst>
          </p:cNvPr>
          <p:cNvSpPr txBox="1"/>
          <p:nvPr/>
        </p:nvSpPr>
        <p:spPr>
          <a:xfrm>
            <a:off x="819152" y="1048546"/>
            <a:ext cx="2367393" cy="692497"/>
          </a:xfrm>
          <a:prstGeom prst="rect">
            <a:avLst/>
          </a:prstGeom>
          <a:noFill/>
        </p:spPr>
        <p:txBody>
          <a:bodyPr wrap="square" rtlCol="0">
            <a:spAutoFit/>
          </a:bodyPr>
          <a:lstStyle/>
          <a:p>
            <a:r>
              <a:rPr lang="fi-FI" sz="1300" b="1">
                <a:solidFill>
                  <a:schemeClr val="tx1">
                    <a:lumMod val="85000"/>
                    <a:lumOff val="15000"/>
                  </a:schemeClr>
                </a:solidFill>
              </a:rPr>
              <a:t>På denna </a:t>
            </a:r>
            <a:r>
              <a:rPr lang="fi-FI" sz="1300">
                <a:solidFill>
                  <a:schemeClr val="tx1">
                    <a:lumMod val="85000"/>
                    <a:lumOff val="15000"/>
                  </a:schemeClr>
                </a:solidFill>
              </a:rPr>
              <a:t>bild ses bl.a. förbindelsegången till EKTA och hissens schakt.</a:t>
            </a:r>
          </a:p>
        </p:txBody>
      </p:sp>
      <p:sp>
        <p:nvSpPr>
          <p:cNvPr id="14" name="TextBox 13">
            <a:extLst>
              <a:ext uri="{FF2B5EF4-FFF2-40B4-BE49-F238E27FC236}">
                <a16:creationId xmlns:a16="http://schemas.microsoft.com/office/drawing/2014/main" id="{8CFAF2F2-DA33-7547-AFE5-B0A2EF0CCDA6}"/>
              </a:ext>
            </a:extLst>
          </p:cNvPr>
          <p:cNvSpPr txBox="1"/>
          <p:nvPr/>
        </p:nvSpPr>
        <p:spPr>
          <a:xfrm>
            <a:off x="3494794" y="1048546"/>
            <a:ext cx="2367393" cy="692497"/>
          </a:xfrm>
          <a:prstGeom prst="rect">
            <a:avLst/>
          </a:prstGeom>
          <a:noFill/>
        </p:spPr>
        <p:txBody>
          <a:bodyPr wrap="square" rtlCol="0">
            <a:spAutoFit/>
          </a:bodyPr>
          <a:lstStyle/>
          <a:p>
            <a:r>
              <a:rPr lang="fi-FI" sz="1300" b="1">
                <a:solidFill>
                  <a:schemeClr val="tx1">
                    <a:lumMod val="85000"/>
                    <a:lumOff val="15000"/>
                  </a:schemeClr>
                </a:solidFill>
              </a:rPr>
              <a:t>Tässä kuvassa </a:t>
            </a:r>
            <a:r>
              <a:rPr lang="fi-FI" sz="1300">
                <a:solidFill>
                  <a:schemeClr val="tx1">
                    <a:lumMod val="85000"/>
                    <a:lumOff val="15000"/>
                  </a:schemeClr>
                </a:solidFill>
              </a:rPr>
              <a:t>näkyy mm EKTAan johtava yhdyskäytävä sekä hissikuilu.</a:t>
            </a:r>
          </a:p>
        </p:txBody>
      </p:sp>
      <p:sp>
        <p:nvSpPr>
          <p:cNvPr id="17" name="TextBox 16">
            <a:extLst>
              <a:ext uri="{FF2B5EF4-FFF2-40B4-BE49-F238E27FC236}">
                <a16:creationId xmlns:a16="http://schemas.microsoft.com/office/drawing/2014/main" id="{1FE109B6-C49C-2346-8032-597CD849745B}"/>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JKMM 1/2021</a:t>
            </a:r>
          </a:p>
        </p:txBody>
      </p:sp>
      <p:sp>
        <p:nvSpPr>
          <p:cNvPr id="18" name="TextBox 17">
            <a:extLst>
              <a:ext uri="{FF2B5EF4-FFF2-40B4-BE49-F238E27FC236}">
                <a16:creationId xmlns:a16="http://schemas.microsoft.com/office/drawing/2014/main" id="{99D57BE4-CF86-F342-8D55-97C43E6C3AA6}"/>
              </a:ext>
            </a:extLst>
          </p:cNvPr>
          <p:cNvSpPr txBox="1"/>
          <p:nvPr/>
        </p:nvSpPr>
        <p:spPr>
          <a:xfrm>
            <a:off x="819151" y="5149480"/>
            <a:ext cx="1987826" cy="338554"/>
          </a:xfrm>
          <a:prstGeom prst="rect">
            <a:avLst/>
          </a:prstGeom>
          <a:noFill/>
        </p:spPr>
        <p:txBody>
          <a:bodyPr wrap="square" rtlCol="0">
            <a:spAutoFit/>
          </a:bodyPr>
          <a:lstStyle/>
          <a:p>
            <a:r>
              <a:rPr lang="fi-FI" sz="1600" b="1" err="1">
                <a:solidFill>
                  <a:schemeClr val="tx1">
                    <a:lumMod val="85000"/>
                    <a:lumOff val="15000"/>
                  </a:schemeClr>
                </a:solidFill>
              </a:rPr>
              <a:t>Öst</a:t>
            </a:r>
            <a:r>
              <a:rPr lang="fi-FI" sz="1600" b="1">
                <a:solidFill>
                  <a:schemeClr val="tx1">
                    <a:lumMod val="85000"/>
                    <a:lumOff val="15000"/>
                  </a:schemeClr>
                </a:solidFill>
              </a:rPr>
              <a:t> ↔ </a:t>
            </a:r>
            <a:r>
              <a:rPr lang="fi-FI" sz="1600" b="1" err="1">
                <a:solidFill>
                  <a:schemeClr val="tx1">
                    <a:lumMod val="85000"/>
                    <a:lumOff val="15000"/>
                  </a:schemeClr>
                </a:solidFill>
              </a:rPr>
              <a:t>Väst</a:t>
            </a:r>
            <a:endParaRPr lang="sv-SE" sz="1600" b="1">
              <a:solidFill>
                <a:schemeClr val="tx1">
                  <a:lumMod val="85000"/>
                  <a:lumOff val="15000"/>
                </a:schemeClr>
              </a:solidFill>
            </a:endParaRPr>
          </a:p>
        </p:txBody>
      </p:sp>
      <p:sp>
        <p:nvSpPr>
          <p:cNvPr id="21" name="TextBox 20">
            <a:extLst>
              <a:ext uri="{FF2B5EF4-FFF2-40B4-BE49-F238E27FC236}">
                <a16:creationId xmlns:a16="http://schemas.microsoft.com/office/drawing/2014/main" id="{D8AF434C-2943-DF43-9100-F3BFEA3ABF78}"/>
              </a:ext>
            </a:extLst>
          </p:cNvPr>
          <p:cNvSpPr txBox="1"/>
          <p:nvPr/>
        </p:nvSpPr>
        <p:spPr>
          <a:xfrm>
            <a:off x="819151" y="5488150"/>
            <a:ext cx="1987826" cy="338554"/>
          </a:xfrm>
          <a:prstGeom prst="rect">
            <a:avLst/>
          </a:prstGeom>
          <a:noFill/>
        </p:spPr>
        <p:txBody>
          <a:bodyPr wrap="square" rtlCol="0">
            <a:spAutoFit/>
          </a:bodyPr>
          <a:lstStyle/>
          <a:p>
            <a:r>
              <a:rPr lang="fi-FI" sz="1600" err="1">
                <a:solidFill>
                  <a:schemeClr val="tx1">
                    <a:lumMod val="85000"/>
                    <a:lumOff val="15000"/>
                  </a:schemeClr>
                </a:solidFill>
              </a:rPr>
              <a:t>Itä</a:t>
            </a:r>
            <a:r>
              <a:rPr lang="fi-FI" sz="1600">
                <a:solidFill>
                  <a:schemeClr val="tx1">
                    <a:lumMod val="85000"/>
                    <a:lumOff val="15000"/>
                  </a:schemeClr>
                </a:solidFill>
              </a:rPr>
              <a:t> ↔ </a:t>
            </a:r>
            <a:r>
              <a:rPr lang="fi-FI" sz="1600" err="1">
                <a:solidFill>
                  <a:schemeClr val="tx1">
                    <a:lumMod val="85000"/>
                    <a:lumOff val="15000"/>
                  </a:schemeClr>
                </a:solidFill>
              </a:rPr>
              <a:t>Länsi</a:t>
            </a:r>
            <a:endParaRPr lang="sv-SE" sz="160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7FDD8089-2F45-574E-866D-59C62876D8BE}"/>
              </a:ext>
            </a:extLst>
          </p:cNvPr>
          <p:cNvSpPr>
            <a:spLocks noGrp="1"/>
          </p:cNvSpPr>
          <p:nvPr>
            <p:ph type="sldNum" sz="quarter" idx="12"/>
          </p:nvPr>
        </p:nvSpPr>
        <p:spPr/>
        <p:txBody>
          <a:bodyPr/>
          <a:lstStyle/>
          <a:p>
            <a:fld id="{0DDAE6D7-7798-40F7-910A-F7FBD39DBC25}" type="slidenum">
              <a:rPr lang="sv-SE" smtClean="0"/>
              <a:pPr/>
              <a:t>16</a:t>
            </a:fld>
            <a:endParaRPr lang="sv-SE"/>
          </a:p>
        </p:txBody>
      </p:sp>
      <p:sp>
        <p:nvSpPr>
          <p:cNvPr id="25" name="TextBox 24">
            <a:extLst>
              <a:ext uri="{FF2B5EF4-FFF2-40B4-BE49-F238E27FC236}">
                <a16:creationId xmlns:a16="http://schemas.microsoft.com/office/drawing/2014/main" id="{9FCE45D4-ADB0-7B45-9961-EA47AD013906}"/>
              </a:ext>
            </a:extLst>
          </p:cNvPr>
          <p:cNvSpPr txBox="1"/>
          <p:nvPr/>
        </p:nvSpPr>
        <p:spPr>
          <a:xfrm>
            <a:off x="6995293" y="5120755"/>
            <a:ext cx="3957637" cy="523220"/>
          </a:xfrm>
          <a:prstGeom prst="rect">
            <a:avLst/>
          </a:prstGeom>
          <a:noFill/>
        </p:spPr>
        <p:txBody>
          <a:bodyPr wrap="square" rtlCol="0">
            <a:spAutoFit/>
          </a:bodyPr>
          <a:lstStyle/>
          <a:p>
            <a:pPr algn="ctr"/>
            <a:r>
              <a:rPr lang="fi-FI" sz="1300" b="1">
                <a:solidFill>
                  <a:srgbClr val="BB9056"/>
                </a:solidFill>
              </a:rPr>
              <a:t>Gustav </a:t>
            </a:r>
            <a:r>
              <a:rPr lang="fi-FI" sz="1300" b="1" err="1">
                <a:solidFill>
                  <a:srgbClr val="BB9056"/>
                </a:solidFill>
              </a:rPr>
              <a:t>Wasas</a:t>
            </a:r>
            <a:r>
              <a:rPr lang="fi-FI" sz="1300" b="1">
                <a:solidFill>
                  <a:srgbClr val="BB9056"/>
                </a:solidFill>
              </a:rPr>
              <a:t> </a:t>
            </a:r>
            <a:r>
              <a:rPr lang="fi-FI" sz="1300" b="1" err="1">
                <a:solidFill>
                  <a:srgbClr val="BB9056"/>
                </a:solidFill>
              </a:rPr>
              <a:t>gata</a:t>
            </a:r>
            <a:r>
              <a:rPr lang="fi-FI" sz="1300" b="1">
                <a:solidFill>
                  <a:srgbClr val="BB9056"/>
                </a:solidFill>
              </a:rPr>
              <a:t> </a:t>
            </a:r>
            <a:r>
              <a:rPr lang="fi-FI" sz="2800" b="1">
                <a:solidFill>
                  <a:srgbClr val="BB9056"/>
                </a:solidFill>
              </a:rPr>
              <a:t>    </a:t>
            </a:r>
            <a:r>
              <a:rPr lang="fi-FI" sz="1300" b="1">
                <a:solidFill>
                  <a:srgbClr val="BB9056"/>
                </a:solidFill>
              </a:rPr>
              <a:t> </a:t>
            </a:r>
            <a:r>
              <a:rPr lang="fi-FI" sz="1300" b="1" err="1">
                <a:solidFill>
                  <a:srgbClr val="BB9056"/>
                </a:solidFill>
              </a:rPr>
              <a:t>Rådhustorget</a:t>
            </a:r>
            <a:endParaRPr lang="sv-SE" sz="1300" b="1">
              <a:solidFill>
                <a:srgbClr val="BB9056"/>
              </a:solidFill>
            </a:endParaRPr>
          </a:p>
        </p:txBody>
      </p:sp>
      <p:sp>
        <p:nvSpPr>
          <p:cNvPr id="28" name="TextBox 27">
            <a:extLst>
              <a:ext uri="{FF2B5EF4-FFF2-40B4-BE49-F238E27FC236}">
                <a16:creationId xmlns:a16="http://schemas.microsoft.com/office/drawing/2014/main" id="{F365472D-9FA7-C94E-8D8B-00BD766AB4B0}"/>
              </a:ext>
            </a:extLst>
          </p:cNvPr>
          <p:cNvSpPr txBox="1"/>
          <p:nvPr/>
        </p:nvSpPr>
        <p:spPr>
          <a:xfrm>
            <a:off x="6995293" y="5349277"/>
            <a:ext cx="3957637" cy="523220"/>
          </a:xfrm>
          <a:prstGeom prst="rect">
            <a:avLst/>
          </a:prstGeom>
          <a:noFill/>
        </p:spPr>
        <p:txBody>
          <a:bodyPr wrap="square" rtlCol="0">
            <a:spAutoFit/>
          </a:bodyPr>
          <a:lstStyle/>
          <a:p>
            <a:pPr algn="ctr"/>
            <a:r>
              <a:rPr lang="fi-FI" sz="1300" b="1" i="1">
                <a:solidFill>
                  <a:srgbClr val="BB9056"/>
                </a:solidFill>
              </a:rPr>
              <a:t>Kustaa </a:t>
            </a:r>
            <a:r>
              <a:rPr lang="fi-FI" sz="1300" b="1" i="1" err="1">
                <a:solidFill>
                  <a:srgbClr val="BB9056"/>
                </a:solidFill>
              </a:rPr>
              <a:t>Vaasan</a:t>
            </a:r>
            <a:r>
              <a:rPr lang="fi-FI" sz="1300" b="1" i="1">
                <a:solidFill>
                  <a:srgbClr val="BB9056"/>
                </a:solidFill>
              </a:rPr>
              <a:t> </a:t>
            </a:r>
            <a:r>
              <a:rPr lang="fi-FI" sz="1300" b="1" i="1" err="1">
                <a:solidFill>
                  <a:srgbClr val="BB9056"/>
                </a:solidFill>
              </a:rPr>
              <a:t>katu</a:t>
            </a:r>
            <a:r>
              <a:rPr lang="fi-FI" sz="1300" b="1" i="1">
                <a:solidFill>
                  <a:srgbClr val="BB9056"/>
                </a:solidFill>
              </a:rPr>
              <a:t> </a:t>
            </a:r>
            <a:r>
              <a:rPr lang="fi-FI" sz="2800" b="1" i="1">
                <a:solidFill>
                  <a:srgbClr val="BB9056"/>
                </a:solidFill>
              </a:rPr>
              <a:t>     </a:t>
            </a:r>
            <a:r>
              <a:rPr lang="fi-FI" sz="1300" b="1" i="1" err="1">
                <a:solidFill>
                  <a:srgbClr val="BB9056"/>
                </a:solidFill>
              </a:rPr>
              <a:t>Raatihuoneentori</a:t>
            </a:r>
            <a:endParaRPr lang="sv-SE" sz="1300" b="1" i="1">
              <a:solidFill>
                <a:srgbClr val="BB9056"/>
              </a:solidFill>
            </a:endParaRPr>
          </a:p>
        </p:txBody>
      </p:sp>
      <p:sp>
        <p:nvSpPr>
          <p:cNvPr id="29" name="TextBox 28">
            <a:extLst>
              <a:ext uri="{FF2B5EF4-FFF2-40B4-BE49-F238E27FC236}">
                <a16:creationId xmlns:a16="http://schemas.microsoft.com/office/drawing/2014/main" id="{FD24254A-3D25-2342-AAA1-B1E4DD0A94D6}"/>
              </a:ext>
            </a:extLst>
          </p:cNvPr>
          <p:cNvSpPr txBox="1"/>
          <p:nvPr/>
        </p:nvSpPr>
        <p:spPr>
          <a:xfrm>
            <a:off x="8866018" y="5384438"/>
            <a:ext cx="405533" cy="523220"/>
          </a:xfrm>
          <a:prstGeom prst="rect">
            <a:avLst/>
          </a:prstGeom>
          <a:noFill/>
        </p:spPr>
        <p:txBody>
          <a:bodyPr wrap="square" rtlCol="0">
            <a:spAutoFit/>
          </a:bodyPr>
          <a:lstStyle/>
          <a:p>
            <a:pPr algn="ctr"/>
            <a:r>
              <a:rPr lang="fi-FI" sz="2800" b="1" i="1">
                <a:solidFill>
                  <a:srgbClr val="BB9056"/>
                </a:solidFill>
              </a:rPr>
              <a:t>→</a:t>
            </a:r>
            <a:endParaRPr lang="sv-SE" sz="1300" b="1" i="1">
              <a:solidFill>
                <a:srgbClr val="BB9056"/>
              </a:solidFill>
            </a:endParaRPr>
          </a:p>
        </p:txBody>
      </p:sp>
      <p:sp>
        <p:nvSpPr>
          <p:cNvPr id="30" name="TextBox 29">
            <a:extLst>
              <a:ext uri="{FF2B5EF4-FFF2-40B4-BE49-F238E27FC236}">
                <a16:creationId xmlns:a16="http://schemas.microsoft.com/office/drawing/2014/main" id="{A3EB78EB-A7E1-4B40-A9D3-5D28A2C890BC}"/>
              </a:ext>
            </a:extLst>
          </p:cNvPr>
          <p:cNvSpPr txBox="1"/>
          <p:nvPr/>
        </p:nvSpPr>
        <p:spPr>
          <a:xfrm>
            <a:off x="8992584" y="5162774"/>
            <a:ext cx="405533" cy="523220"/>
          </a:xfrm>
          <a:prstGeom prst="rect">
            <a:avLst/>
          </a:prstGeom>
          <a:noFill/>
        </p:spPr>
        <p:txBody>
          <a:bodyPr wrap="square" rtlCol="0">
            <a:spAutoFit/>
          </a:bodyPr>
          <a:lstStyle/>
          <a:p>
            <a:pPr algn="ctr"/>
            <a:r>
              <a:rPr lang="fi-FI" sz="2800" b="1" i="1">
                <a:solidFill>
                  <a:srgbClr val="BB9056"/>
                </a:solidFill>
              </a:rPr>
              <a:t>→</a:t>
            </a:r>
            <a:endParaRPr lang="sv-SE" sz="1300" b="1" i="1">
              <a:solidFill>
                <a:srgbClr val="BB9056"/>
              </a:solidFill>
            </a:endParaRPr>
          </a:p>
        </p:txBody>
      </p:sp>
      <p:pic>
        <p:nvPicPr>
          <p:cNvPr id="20" name="Picture 19">
            <a:extLst>
              <a:ext uri="{FF2B5EF4-FFF2-40B4-BE49-F238E27FC236}">
                <a16:creationId xmlns:a16="http://schemas.microsoft.com/office/drawing/2014/main" id="{57494883-1CD4-134E-83C9-7793DF205B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22" name="Rectangle 21">
            <a:extLst>
              <a:ext uri="{FF2B5EF4-FFF2-40B4-BE49-F238E27FC236}">
                <a16:creationId xmlns:a16="http://schemas.microsoft.com/office/drawing/2014/main" id="{CE5D1747-14DB-524E-A627-2B1F6E07549C}"/>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3" name="Picture 7" descr="A picture containing shape&#10;&#10;Description automatically generated">
            <a:extLst>
              <a:ext uri="{FF2B5EF4-FFF2-40B4-BE49-F238E27FC236}">
                <a16:creationId xmlns:a16="http://schemas.microsoft.com/office/drawing/2014/main" id="{C60324A0-9B7A-784B-8B06-F16381D67D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298767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084BAB4-7257-6F41-BFB6-E8547FF92BD2}"/>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6113272" y="350045"/>
            <a:ext cx="3653486" cy="6499228"/>
          </a:xfrm>
          <a:prstGeom prst="rect">
            <a:avLst/>
          </a:prstGeom>
        </p:spPr>
      </p:pic>
      <p:sp>
        <p:nvSpPr>
          <p:cNvPr id="13" name="TextBox 12">
            <a:extLst>
              <a:ext uri="{FF2B5EF4-FFF2-40B4-BE49-F238E27FC236}">
                <a16:creationId xmlns:a16="http://schemas.microsoft.com/office/drawing/2014/main" id="{7662407C-C374-9D48-BB23-E8C1371500BD}"/>
              </a:ext>
            </a:extLst>
          </p:cNvPr>
          <p:cNvSpPr txBox="1"/>
          <p:nvPr/>
        </p:nvSpPr>
        <p:spPr>
          <a:xfrm>
            <a:off x="819152" y="1048546"/>
            <a:ext cx="2185023" cy="692497"/>
          </a:xfrm>
          <a:prstGeom prst="rect">
            <a:avLst/>
          </a:prstGeom>
          <a:noFill/>
        </p:spPr>
        <p:txBody>
          <a:bodyPr wrap="square" rtlCol="0">
            <a:spAutoFit/>
          </a:bodyPr>
          <a:lstStyle/>
          <a:p>
            <a:r>
              <a:rPr lang="fi-FI" sz="1300" b="1">
                <a:solidFill>
                  <a:schemeClr val="tx1">
                    <a:lumMod val="85000"/>
                    <a:lumOff val="15000"/>
                  </a:schemeClr>
                </a:solidFill>
              </a:rPr>
              <a:t>Besökarna rör </a:t>
            </a:r>
            <a:r>
              <a:rPr lang="fi-FI" sz="1300">
                <a:solidFill>
                  <a:schemeClr val="tx1">
                    <a:lumMod val="85000"/>
                    <a:lumOff val="15000"/>
                  </a:schemeClr>
                </a:solidFill>
              </a:rPr>
              <a:t>sig via trappor eller hiss mellan våningarna.</a:t>
            </a:r>
          </a:p>
        </p:txBody>
      </p:sp>
      <p:sp>
        <p:nvSpPr>
          <p:cNvPr id="14" name="TextBox 13">
            <a:extLst>
              <a:ext uri="{FF2B5EF4-FFF2-40B4-BE49-F238E27FC236}">
                <a16:creationId xmlns:a16="http://schemas.microsoft.com/office/drawing/2014/main" id="{8CFAF2F2-DA33-7547-AFE5-B0A2EF0CCDA6}"/>
              </a:ext>
            </a:extLst>
          </p:cNvPr>
          <p:cNvSpPr txBox="1"/>
          <p:nvPr/>
        </p:nvSpPr>
        <p:spPr>
          <a:xfrm>
            <a:off x="3494794" y="1048546"/>
            <a:ext cx="2185023" cy="692497"/>
          </a:xfrm>
          <a:prstGeom prst="rect">
            <a:avLst/>
          </a:prstGeom>
          <a:noFill/>
        </p:spPr>
        <p:txBody>
          <a:bodyPr wrap="square" rtlCol="0">
            <a:spAutoFit/>
          </a:bodyPr>
          <a:lstStyle/>
          <a:p>
            <a:r>
              <a:rPr lang="fi-FI" sz="1300" b="1">
                <a:solidFill>
                  <a:schemeClr val="tx1">
                    <a:lumMod val="85000"/>
                    <a:lumOff val="15000"/>
                  </a:schemeClr>
                </a:solidFill>
              </a:rPr>
              <a:t>Vierailijat siirtyvät </a:t>
            </a:r>
            <a:r>
              <a:rPr lang="fi-FI" sz="1300">
                <a:solidFill>
                  <a:schemeClr val="tx1">
                    <a:lumMod val="85000"/>
                    <a:lumOff val="15000"/>
                  </a:schemeClr>
                </a:solidFill>
              </a:rPr>
              <a:t>kerrosten välillä portaita pitkin tai hissillä.</a:t>
            </a:r>
          </a:p>
        </p:txBody>
      </p:sp>
      <p:sp>
        <p:nvSpPr>
          <p:cNvPr id="17" name="TextBox 16">
            <a:extLst>
              <a:ext uri="{FF2B5EF4-FFF2-40B4-BE49-F238E27FC236}">
                <a16:creationId xmlns:a16="http://schemas.microsoft.com/office/drawing/2014/main" id="{1FE109B6-C49C-2346-8032-597CD849745B}"/>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JKMM 1/2021</a:t>
            </a:r>
          </a:p>
        </p:txBody>
      </p:sp>
      <p:sp>
        <p:nvSpPr>
          <p:cNvPr id="3" name="Slide Number Placeholder 2">
            <a:extLst>
              <a:ext uri="{FF2B5EF4-FFF2-40B4-BE49-F238E27FC236}">
                <a16:creationId xmlns:a16="http://schemas.microsoft.com/office/drawing/2014/main" id="{59B2661E-6DB1-B740-8D86-08E988188E82}"/>
              </a:ext>
            </a:extLst>
          </p:cNvPr>
          <p:cNvSpPr>
            <a:spLocks noGrp="1"/>
          </p:cNvSpPr>
          <p:nvPr>
            <p:ph type="sldNum" sz="quarter" idx="12"/>
          </p:nvPr>
        </p:nvSpPr>
        <p:spPr>
          <a:xfrm>
            <a:off x="8799655" y="6029969"/>
            <a:ext cx="2743200" cy="365125"/>
          </a:xfrm>
        </p:spPr>
        <p:txBody>
          <a:bodyPr/>
          <a:lstStyle/>
          <a:p>
            <a:fld id="{0DDAE6D7-7798-40F7-910A-F7FBD39DBC25}" type="slidenum">
              <a:rPr lang="sv-SE" smtClean="0"/>
              <a:pPr/>
              <a:t>17</a:t>
            </a:fld>
            <a:endParaRPr lang="sv-SE"/>
          </a:p>
        </p:txBody>
      </p:sp>
      <p:sp>
        <p:nvSpPr>
          <p:cNvPr id="18" name="TextBox 17">
            <a:extLst>
              <a:ext uri="{FF2B5EF4-FFF2-40B4-BE49-F238E27FC236}">
                <a16:creationId xmlns:a16="http://schemas.microsoft.com/office/drawing/2014/main" id="{DA210816-8299-224D-8C86-F6A1A60DA975}"/>
              </a:ext>
            </a:extLst>
          </p:cNvPr>
          <p:cNvSpPr txBox="1"/>
          <p:nvPr/>
        </p:nvSpPr>
        <p:spPr>
          <a:xfrm>
            <a:off x="5856068" y="2074783"/>
            <a:ext cx="1987826" cy="338554"/>
          </a:xfrm>
          <a:prstGeom prst="rect">
            <a:avLst/>
          </a:prstGeom>
          <a:noFill/>
          <a:scene3d>
            <a:camera prst="perspectiveHeroicExtremeLeftFacing">
              <a:rot lat="487347" lon="2067641" rev="19200000"/>
            </a:camera>
            <a:lightRig rig="threePt" dir="t"/>
          </a:scene3d>
        </p:spPr>
        <p:txBody>
          <a:bodyPr wrap="square" rtlCol="0">
            <a:spAutoFit/>
          </a:bodyPr>
          <a:lstStyle/>
          <a:p>
            <a:r>
              <a:rPr lang="fi-FI" sz="1600" b="1" err="1">
                <a:solidFill>
                  <a:schemeClr val="tx1">
                    <a:lumMod val="85000"/>
                    <a:lumOff val="15000"/>
                  </a:schemeClr>
                </a:solidFill>
              </a:rPr>
              <a:t>Nord →</a:t>
            </a:r>
          </a:p>
        </p:txBody>
      </p:sp>
      <p:sp>
        <p:nvSpPr>
          <p:cNvPr id="21" name="TextBox 20">
            <a:extLst>
              <a:ext uri="{FF2B5EF4-FFF2-40B4-BE49-F238E27FC236}">
                <a16:creationId xmlns:a16="http://schemas.microsoft.com/office/drawing/2014/main" id="{D5D00E3D-61D8-9E45-B7A6-8B0ED62E3C2A}"/>
              </a:ext>
            </a:extLst>
          </p:cNvPr>
          <p:cNvSpPr txBox="1"/>
          <p:nvPr/>
        </p:nvSpPr>
        <p:spPr>
          <a:xfrm>
            <a:off x="5856068" y="2413453"/>
            <a:ext cx="1987826" cy="338554"/>
          </a:xfrm>
          <a:prstGeom prst="rect">
            <a:avLst/>
          </a:prstGeom>
          <a:noFill/>
          <a:scene3d>
            <a:camera prst="perspectiveHeroicExtremeLeftFacing">
              <a:rot lat="487347" lon="2067641" rev="19200000"/>
            </a:camera>
            <a:lightRig rig="threePt" dir="t"/>
          </a:scene3d>
        </p:spPr>
        <p:txBody>
          <a:bodyPr wrap="square" rtlCol="0">
            <a:spAutoFit/>
          </a:bodyPr>
          <a:lstStyle/>
          <a:p>
            <a:r>
              <a:rPr lang="fi-FI" sz="1600" err="1">
                <a:solidFill>
                  <a:schemeClr val="tx1">
                    <a:lumMod val="85000"/>
                    <a:lumOff val="15000"/>
                  </a:schemeClr>
                </a:solidFill>
              </a:rPr>
              <a:t>Pohjoinen →</a:t>
            </a:r>
            <a:endParaRPr lang="sv-SE" sz="1600">
              <a:solidFill>
                <a:schemeClr val="tx1">
                  <a:lumMod val="85000"/>
                  <a:lumOff val="15000"/>
                </a:schemeClr>
              </a:solidFill>
            </a:endParaRPr>
          </a:p>
        </p:txBody>
      </p:sp>
      <p:sp>
        <p:nvSpPr>
          <p:cNvPr id="29" name="TextBox 28">
            <a:extLst>
              <a:ext uri="{FF2B5EF4-FFF2-40B4-BE49-F238E27FC236}">
                <a16:creationId xmlns:a16="http://schemas.microsoft.com/office/drawing/2014/main" id="{B33FCB4A-2577-FD4A-B023-D2817FFE8E0C}"/>
              </a:ext>
            </a:extLst>
          </p:cNvPr>
          <p:cNvSpPr txBox="1"/>
          <p:nvPr/>
        </p:nvSpPr>
        <p:spPr>
          <a:xfrm rot="10800000">
            <a:off x="9069350" y="4484669"/>
            <a:ext cx="405533" cy="523220"/>
          </a:xfrm>
          <a:prstGeom prst="rect">
            <a:avLst/>
          </a:prstGeom>
          <a:noFill/>
        </p:spPr>
        <p:txBody>
          <a:bodyPr wrap="square" rtlCol="0">
            <a:spAutoFit/>
          </a:bodyPr>
          <a:lstStyle/>
          <a:p>
            <a:pPr algn="ctr"/>
            <a:r>
              <a:rPr lang="fi-FI" sz="2800" b="1" i="1">
                <a:solidFill>
                  <a:srgbClr val="BB9056"/>
                </a:solidFill>
              </a:rPr>
              <a:t>→</a:t>
            </a:r>
            <a:endParaRPr lang="sv-SE" sz="1300" b="1" i="1">
              <a:solidFill>
                <a:srgbClr val="BB9056"/>
              </a:solidFill>
            </a:endParaRPr>
          </a:p>
        </p:txBody>
      </p:sp>
      <p:sp>
        <p:nvSpPr>
          <p:cNvPr id="30" name="TextBox 29">
            <a:extLst>
              <a:ext uri="{FF2B5EF4-FFF2-40B4-BE49-F238E27FC236}">
                <a16:creationId xmlns:a16="http://schemas.microsoft.com/office/drawing/2014/main" id="{CCCA8467-760F-6045-809E-9463159F4737}"/>
              </a:ext>
            </a:extLst>
          </p:cNvPr>
          <p:cNvSpPr txBox="1"/>
          <p:nvPr/>
        </p:nvSpPr>
        <p:spPr>
          <a:xfrm>
            <a:off x="9469754" y="4509243"/>
            <a:ext cx="1907797" cy="492443"/>
          </a:xfrm>
          <a:prstGeom prst="rect">
            <a:avLst/>
          </a:prstGeom>
          <a:noFill/>
        </p:spPr>
        <p:txBody>
          <a:bodyPr wrap="square" rtlCol="0">
            <a:spAutoFit/>
          </a:bodyPr>
          <a:lstStyle/>
          <a:p>
            <a:r>
              <a:rPr lang="fi-FI" sz="1300" b="1">
                <a:solidFill>
                  <a:srgbClr val="BB9056"/>
                </a:solidFill>
              </a:rPr>
              <a:t>Ingång från norr från Gustav Wasas gata</a:t>
            </a:r>
            <a:endParaRPr lang="sv-SE" sz="1300" b="1">
              <a:solidFill>
                <a:srgbClr val="BB9056"/>
              </a:solidFill>
            </a:endParaRPr>
          </a:p>
        </p:txBody>
      </p:sp>
      <p:sp>
        <p:nvSpPr>
          <p:cNvPr id="31" name="TextBox 30">
            <a:extLst>
              <a:ext uri="{FF2B5EF4-FFF2-40B4-BE49-F238E27FC236}">
                <a16:creationId xmlns:a16="http://schemas.microsoft.com/office/drawing/2014/main" id="{40D37DEE-6136-9743-BC3B-9D74B5358F68}"/>
              </a:ext>
            </a:extLst>
          </p:cNvPr>
          <p:cNvSpPr txBox="1"/>
          <p:nvPr/>
        </p:nvSpPr>
        <p:spPr>
          <a:xfrm>
            <a:off x="9469755" y="4998950"/>
            <a:ext cx="1907796" cy="692497"/>
          </a:xfrm>
          <a:prstGeom prst="rect">
            <a:avLst/>
          </a:prstGeom>
          <a:noFill/>
        </p:spPr>
        <p:txBody>
          <a:bodyPr wrap="square" rtlCol="0">
            <a:spAutoFit/>
          </a:bodyPr>
          <a:lstStyle/>
          <a:p>
            <a:r>
              <a:rPr lang="fi-FI" sz="1300" b="1" i="1">
                <a:solidFill>
                  <a:srgbClr val="BB9056"/>
                </a:solidFill>
              </a:rPr>
              <a:t>Sisääntulo pohjoisesta Kustaa Vaasan kadulta</a:t>
            </a:r>
            <a:endParaRPr lang="sv-SE" sz="1300" b="1" i="1">
              <a:solidFill>
                <a:srgbClr val="BB9056"/>
              </a:solidFill>
            </a:endParaRPr>
          </a:p>
        </p:txBody>
      </p:sp>
      <p:sp>
        <p:nvSpPr>
          <p:cNvPr id="34" name="TextBox 33">
            <a:extLst>
              <a:ext uri="{FF2B5EF4-FFF2-40B4-BE49-F238E27FC236}">
                <a16:creationId xmlns:a16="http://schemas.microsoft.com/office/drawing/2014/main" id="{99331BCD-C683-0B4D-9F8A-F280812191FB}"/>
              </a:ext>
            </a:extLst>
          </p:cNvPr>
          <p:cNvSpPr txBox="1"/>
          <p:nvPr/>
        </p:nvSpPr>
        <p:spPr>
          <a:xfrm rot="2445975">
            <a:off x="6480388" y="5158387"/>
            <a:ext cx="405533" cy="523220"/>
          </a:xfrm>
          <a:prstGeom prst="rect">
            <a:avLst/>
          </a:prstGeom>
          <a:noFill/>
        </p:spPr>
        <p:txBody>
          <a:bodyPr wrap="square" rtlCol="0">
            <a:spAutoFit/>
          </a:bodyPr>
          <a:lstStyle/>
          <a:p>
            <a:pPr algn="ctr"/>
            <a:r>
              <a:rPr lang="fi-FI" sz="2800" b="1" i="1">
                <a:solidFill>
                  <a:srgbClr val="BB9056"/>
                </a:solidFill>
              </a:rPr>
              <a:t>→</a:t>
            </a:r>
            <a:endParaRPr lang="sv-SE" sz="1300" b="1" i="1">
              <a:solidFill>
                <a:srgbClr val="BB9056"/>
              </a:solidFill>
            </a:endParaRPr>
          </a:p>
        </p:txBody>
      </p:sp>
      <p:sp>
        <p:nvSpPr>
          <p:cNvPr id="35" name="TextBox 34">
            <a:extLst>
              <a:ext uri="{FF2B5EF4-FFF2-40B4-BE49-F238E27FC236}">
                <a16:creationId xmlns:a16="http://schemas.microsoft.com/office/drawing/2014/main" id="{5F46FA0B-FDC9-DC40-A3F2-196A5357CA46}"/>
              </a:ext>
            </a:extLst>
          </p:cNvPr>
          <p:cNvSpPr txBox="1"/>
          <p:nvPr/>
        </p:nvSpPr>
        <p:spPr>
          <a:xfrm>
            <a:off x="4373110" y="4913575"/>
            <a:ext cx="2185023" cy="292388"/>
          </a:xfrm>
          <a:prstGeom prst="rect">
            <a:avLst/>
          </a:prstGeom>
          <a:noFill/>
        </p:spPr>
        <p:txBody>
          <a:bodyPr wrap="square" rtlCol="0">
            <a:spAutoFit/>
          </a:bodyPr>
          <a:lstStyle/>
          <a:p>
            <a:r>
              <a:rPr lang="fi-FI" sz="1300" b="1">
                <a:solidFill>
                  <a:srgbClr val="BB9056"/>
                </a:solidFill>
              </a:rPr>
              <a:t>EKTAs källarvåning</a:t>
            </a:r>
            <a:endParaRPr lang="sv-SE" sz="1300" b="1">
              <a:solidFill>
                <a:srgbClr val="BB9056"/>
              </a:solidFill>
            </a:endParaRPr>
          </a:p>
        </p:txBody>
      </p:sp>
      <p:sp>
        <p:nvSpPr>
          <p:cNvPr id="36" name="TextBox 35">
            <a:extLst>
              <a:ext uri="{FF2B5EF4-FFF2-40B4-BE49-F238E27FC236}">
                <a16:creationId xmlns:a16="http://schemas.microsoft.com/office/drawing/2014/main" id="{2A9BF257-1DC1-8F4B-9B1F-7AED640E88D2}"/>
              </a:ext>
            </a:extLst>
          </p:cNvPr>
          <p:cNvSpPr txBox="1"/>
          <p:nvPr/>
        </p:nvSpPr>
        <p:spPr>
          <a:xfrm>
            <a:off x="4373111" y="5198011"/>
            <a:ext cx="2185022" cy="292388"/>
          </a:xfrm>
          <a:prstGeom prst="rect">
            <a:avLst/>
          </a:prstGeom>
          <a:noFill/>
        </p:spPr>
        <p:txBody>
          <a:bodyPr wrap="square" rtlCol="0">
            <a:spAutoFit/>
          </a:bodyPr>
          <a:lstStyle/>
          <a:p>
            <a:r>
              <a:rPr lang="fi-FI" sz="1300" b="1" i="1">
                <a:solidFill>
                  <a:srgbClr val="BB9056"/>
                </a:solidFill>
              </a:rPr>
              <a:t>EKTAn kellarikerrokseen</a:t>
            </a:r>
          </a:p>
        </p:txBody>
      </p:sp>
      <p:pic>
        <p:nvPicPr>
          <p:cNvPr id="20" name="Picture 19">
            <a:extLst>
              <a:ext uri="{FF2B5EF4-FFF2-40B4-BE49-F238E27FC236}">
                <a16:creationId xmlns:a16="http://schemas.microsoft.com/office/drawing/2014/main" id="{12A81A4E-AC5D-0948-88E6-E03291F79F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22" name="Rectangle 21">
            <a:extLst>
              <a:ext uri="{FF2B5EF4-FFF2-40B4-BE49-F238E27FC236}">
                <a16:creationId xmlns:a16="http://schemas.microsoft.com/office/drawing/2014/main" id="{4C6F3CC5-6E50-0F4E-BD0F-92129B4E0966}"/>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3" name="Picture 7" descr="A picture containing shape&#10;&#10;Description automatically generated">
            <a:extLst>
              <a:ext uri="{FF2B5EF4-FFF2-40B4-BE49-F238E27FC236}">
                <a16:creationId xmlns:a16="http://schemas.microsoft.com/office/drawing/2014/main" id="{08CC3E21-90C4-2B4A-9CB6-8AC8F237A3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337666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9B2661E-6DB1-B740-8D86-08E988188E82}"/>
              </a:ext>
            </a:extLst>
          </p:cNvPr>
          <p:cNvSpPr>
            <a:spLocks noGrp="1"/>
          </p:cNvSpPr>
          <p:nvPr>
            <p:ph type="sldNum" sz="quarter" idx="12"/>
          </p:nvPr>
        </p:nvSpPr>
        <p:spPr/>
        <p:txBody>
          <a:bodyPr/>
          <a:lstStyle/>
          <a:p>
            <a:fld id="{0DDAE6D7-7798-40F7-910A-F7FBD39DBC25}" type="slidenum">
              <a:rPr lang="sv-SE" smtClean="0"/>
              <a:pPr/>
              <a:t>18</a:t>
            </a:fld>
            <a:endParaRPr lang="sv-SE"/>
          </a:p>
        </p:txBody>
      </p:sp>
      <p:pic>
        <p:nvPicPr>
          <p:cNvPr id="20" name="Picture 19">
            <a:extLst>
              <a:ext uri="{FF2B5EF4-FFF2-40B4-BE49-F238E27FC236}">
                <a16:creationId xmlns:a16="http://schemas.microsoft.com/office/drawing/2014/main" id="{12A81A4E-AC5D-0948-88E6-E03291F79F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22" name="Rectangle 21">
            <a:extLst>
              <a:ext uri="{FF2B5EF4-FFF2-40B4-BE49-F238E27FC236}">
                <a16:creationId xmlns:a16="http://schemas.microsoft.com/office/drawing/2014/main" id="{4C6F3CC5-6E50-0F4E-BD0F-92129B4E0966}"/>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3" name="Picture 7" descr="A picture containing shape&#10;&#10;Description automatically generated">
            <a:extLst>
              <a:ext uri="{FF2B5EF4-FFF2-40B4-BE49-F238E27FC236}">
                <a16:creationId xmlns:a16="http://schemas.microsoft.com/office/drawing/2014/main" id="{08CC3E21-90C4-2B4A-9CB6-8AC8F237A3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pic>
        <p:nvPicPr>
          <p:cNvPr id="8" name="Picture 7">
            <a:extLst>
              <a:ext uri="{FF2B5EF4-FFF2-40B4-BE49-F238E27FC236}">
                <a16:creationId xmlns:a16="http://schemas.microsoft.com/office/drawing/2014/main" id="{4B72FA4D-C946-FA4D-8DB3-F1E56D5010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99855" y="-1"/>
            <a:ext cx="6808813" cy="6049019"/>
          </a:xfrm>
          <a:prstGeom prst="rect">
            <a:avLst/>
          </a:prstGeom>
        </p:spPr>
      </p:pic>
      <p:pic>
        <p:nvPicPr>
          <p:cNvPr id="9" name="Picture 8">
            <a:extLst>
              <a:ext uri="{FF2B5EF4-FFF2-40B4-BE49-F238E27FC236}">
                <a16:creationId xmlns:a16="http://schemas.microsoft.com/office/drawing/2014/main" id="{3CBF629F-14D1-7942-82DA-7B3C2BEF0E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99855" y="941407"/>
            <a:ext cx="6808813" cy="4740275"/>
          </a:xfrm>
          <a:prstGeom prst="rect">
            <a:avLst/>
          </a:prstGeom>
        </p:spPr>
      </p:pic>
      <p:pic>
        <p:nvPicPr>
          <p:cNvPr id="10" name="Picture 9">
            <a:extLst>
              <a:ext uri="{FF2B5EF4-FFF2-40B4-BE49-F238E27FC236}">
                <a16:creationId xmlns:a16="http://schemas.microsoft.com/office/drawing/2014/main" id="{A71D82AD-F22D-BB41-8CA8-4BAB76A791E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9855" y="-1"/>
            <a:ext cx="6808813" cy="6858001"/>
          </a:xfrm>
          <a:prstGeom prst="rect">
            <a:avLst/>
          </a:prstGeom>
        </p:spPr>
      </p:pic>
      <p:sp>
        <p:nvSpPr>
          <p:cNvPr id="17" name="TextBox 16">
            <a:extLst>
              <a:ext uri="{FF2B5EF4-FFF2-40B4-BE49-F238E27FC236}">
                <a16:creationId xmlns:a16="http://schemas.microsoft.com/office/drawing/2014/main" id="{1FE109B6-C49C-2346-8032-597CD849745B}"/>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JKMM 1/2021</a:t>
            </a:r>
          </a:p>
        </p:txBody>
      </p:sp>
    </p:spTree>
    <p:extLst>
      <p:ext uri="{BB962C8B-B14F-4D97-AF65-F5344CB8AC3E}">
        <p14:creationId xmlns:p14="http://schemas.microsoft.com/office/powerpoint/2010/main" val="178869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repeatCount="0" accel="50000" fill="hold" nodeType="clickEffect">
                                  <p:stCondLst>
                                    <p:cond delay="0"/>
                                  </p:stCondLst>
                                  <p:childTnLst>
                                    <p:anim calcmode="lin" valueType="num">
                                      <p:cBhvr additive="base">
                                        <p:cTn id="6" dur="2000"/>
                                        <p:tgtEl>
                                          <p:spTgt spid="8"/>
                                        </p:tgtEl>
                                        <p:attrNameLst>
                                          <p:attrName>ppt_x</p:attrName>
                                        </p:attrNameLst>
                                      </p:cBhvr>
                                      <p:tavLst>
                                        <p:tav tm="0">
                                          <p:val>
                                            <p:strVal val="ppt_x"/>
                                          </p:val>
                                        </p:tav>
                                        <p:tav tm="100000">
                                          <p:val>
                                            <p:strVal val="ppt_x"/>
                                          </p:val>
                                        </p:tav>
                                      </p:tavLst>
                                    </p:anim>
                                    <p:anim calcmode="lin" valueType="num">
                                      <p:cBhvr additive="base">
                                        <p:cTn id="7" dur="2000"/>
                                        <p:tgtEl>
                                          <p:spTgt spid="8"/>
                                        </p:tgtEl>
                                        <p:attrNameLst>
                                          <p:attrName>ppt_y</p:attrName>
                                        </p:attrNameLst>
                                      </p:cBhvr>
                                      <p:tavLst>
                                        <p:tav tm="0">
                                          <p:val>
                                            <p:strVal val="ppt_y"/>
                                          </p:val>
                                        </p:tav>
                                        <p:tav tm="100000">
                                          <p:val>
                                            <p:strVal val="0-ppt_h/2"/>
                                          </p:val>
                                        </p:tav>
                                      </p:tavLst>
                                    </p:anim>
                                    <p:set>
                                      <p:cBhvr>
                                        <p:cTn id="8" dur="1" fill="hold">
                                          <p:stCondLst>
                                            <p:cond delay="1999"/>
                                          </p:stCondLst>
                                        </p:cTn>
                                        <p:tgtEl>
                                          <p:spTgt spid="8"/>
                                        </p:tgtEl>
                                        <p:attrNameLst>
                                          <p:attrName>style.visibility</p:attrName>
                                        </p:attrNameLst>
                                      </p:cBhvr>
                                      <p:to>
                                        <p:strVal val="hidden"/>
                                      </p:to>
                                    </p:set>
                                  </p:childTnLst>
                                </p:cTn>
                              </p:par>
                              <p:par>
                                <p:cTn id="9" presetID="2" presetClass="entr" presetSubtype="4" accel="50000"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1" accel="50000" fill="hold" nodeType="clickEffect">
                                  <p:stCondLst>
                                    <p:cond delay="0"/>
                                  </p:stCondLst>
                                  <p:childTnLst>
                                    <p:anim calcmode="lin" valueType="num">
                                      <p:cBhvr additive="base">
                                        <p:cTn id="16" dur="2000"/>
                                        <p:tgtEl>
                                          <p:spTgt spid="9"/>
                                        </p:tgtEl>
                                        <p:attrNameLst>
                                          <p:attrName>ppt_x</p:attrName>
                                        </p:attrNameLst>
                                      </p:cBhvr>
                                      <p:tavLst>
                                        <p:tav tm="0">
                                          <p:val>
                                            <p:strVal val="ppt_x"/>
                                          </p:val>
                                        </p:tav>
                                        <p:tav tm="100000">
                                          <p:val>
                                            <p:strVal val="ppt_x"/>
                                          </p:val>
                                        </p:tav>
                                      </p:tavLst>
                                    </p:anim>
                                    <p:anim calcmode="lin" valueType="num">
                                      <p:cBhvr additive="base">
                                        <p:cTn id="17" dur="2000"/>
                                        <p:tgtEl>
                                          <p:spTgt spid="9"/>
                                        </p:tgtEl>
                                        <p:attrNameLst>
                                          <p:attrName>ppt_y</p:attrName>
                                        </p:attrNameLst>
                                      </p:cBhvr>
                                      <p:tavLst>
                                        <p:tav tm="0">
                                          <p:val>
                                            <p:strVal val="ppt_y"/>
                                          </p:val>
                                        </p:tav>
                                        <p:tav tm="100000">
                                          <p:val>
                                            <p:strVal val="0-ppt_h/2"/>
                                          </p:val>
                                        </p:tav>
                                      </p:tavLst>
                                    </p:anim>
                                    <p:set>
                                      <p:cBhvr>
                                        <p:cTn id="18" dur="1" fill="hold">
                                          <p:stCondLst>
                                            <p:cond delay="1999"/>
                                          </p:stCondLst>
                                        </p:cTn>
                                        <p:tgtEl>
                                          <p:spTgt spid="9"/>
                                        </p:tgtEl>
                                        <p:attrNameLst>
                                          <p:attrName>style.visibility</p:attrName>
                                        </p:attrNameLst>
                                      </p:cBhvr>
                                      <p:to>
                                        <p:strVal val="hidden"/>
                                      </p:to>
                                    </p:set>
                                  </p:childTnLst>
                                </p:cTn>
                              </p:par>
                              <p:par>
                                <p:cTn id="19" presetID="2" presetClass="entr" presetSubtype="4" accel="50000" decel="5000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2000" fill="hold"/>
                                        <p:tgtEl>
                                          <p:spTgt spid="10"/>
                                        </p:tgtEl>
                                        <p:attrNameLst>
                                          <p:attrName>ppt_x</p:attrName>
                                        </p:attrNameLst>
                                      </p:cBhvr>
                                      <p:tavLst>
                                        <p:tav tm="0">
                                          <p:val>
                                            <p:strVal val="#ppt_x"/>
                                          </p:val>
                                        </p:tav>
                                        <p:tav tm="100000">
                                          <p:val>
                                            <p:strVal val="#ppt_x"/>
                                          </p:val>
                                        </p:tav>
                                      </p:tavLst>
                                    </p:anim>
                                    <p:anim calcmode="lin" valueType="num">
                                      <p:cBhvr additive="base">
                                        <p:cTn id="22"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B905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F7E5A-82E6-A541-9439-8AD71FE82948}"/>
              </a:ext>
            </a:extLst>
          </p:cNvPr>
          <p:cNvSpPr/>
          <p:nvPr/>
        </p:nvSpPr>
        <p:spPr>
          <a:xfrm>
            <a:off x="0" y="0"/>
            <a:ext cx="12192000" cy="6858000"/>
          </a:xfrm>
          <a:prstGeom prst="rect">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a:extLst>
              <a:ext uri="{FF2B5EF4-FFF2-40B4-BE49-F238E27FC236}">
                <a16:creationId xmlns:a16="http://schemas.microsoft.com/office/drawing/2014/main" id="{CBF00E38-2007-B14C-8E94-9BB9DDEDAB15}"/>
              </a:ext>
            </a:extLst>
          </p:cNvPr>
          <p:cNvSpPr txBox="1"/>
          <p:nvPr/>
        </p:nvSpPr>
        <p:spPr>
          <a:xfrm>
            <a:off x="819151" y="963716"/>
            <a:ext cx="10461624" cy="584775"/>
          </a:xfrm>
          <a:prstGeom prst="rect">
            <a:avLst/>
          </a:prstGeom>
          <a:noFill/>
        </p:spPr>
        <p:txBody>
          <a:bodyPr wrap="square" rtlCol="0">
            <a:spAutoFit/>
          </a:bodyPr>
          <a:lstStyle/>
          <a:p>
            <a:r>
              <a:rPr lang="fi-FI" sz="3200" b="1" dirty="0" err="1">
                <a:solidFill>
                  <a:schemeClr val="bg1"/>
                </a:solidFill>
              </a:rPr>
              <a:t>Projektets tidsplan</a:t>
            </a:r>
            <a:endParaRPr lang="fi-FI" sz="3200" b="1" dirty="0">
              <a:solidFill>
                <a:schemeClr val="bg1"/>
              </a:solidFill>
            </a:endParaRPr>
          </a:p>
        </p:txBody>
      </p:sp>
      <p:sp>
        <p:nvSpPr>
          <p:cNvPr id="4" name="TextBox 3">
            <a:extLst>
              <a:ext uri="{FF2B5EF4-FFF2-40B4-BE49-F238E27FC236}">
                <a16:creationId xmlns:a16="http://schemas.microsoft.com/office/drawing/2014/main" id="{BDCD5C6A-5904-A644-8D5E-9E9E07DF7263}"/>
              </a:ext>
            </a:extLst>
          </p:cNvPr>
          <p:cNvSpPr txBox="1"/>
          <p:nvPr/>
        </p:nvSpPr>
        <p:spPr>
          <a:xfrm>
            <a:off x="819151" y="1495822"/>
            <a:ext cx="10461624" cy="584775"/>
          </a:xfrm>
          <a:prstGeom prst="rect">
            <a:avLst/>
          </a:prstGeom>
          <a:noFill/>
        </p:spPr>
        <p:txBody>
          <a:bodyPr wrap="square" rtlCol="0">
            <a:spAutoFit/>
          </a:bodyPr>
          <a:lstStyle/>
          <a:p>
            <a:r>
              <a:rPr lang="fi-FI" sz="3200" dirty="0" err="1">
                <a:solidFill>
                  <a:schemeClr val="bg1"/>
                </a:solidFill>
              </a:rPr>
              <a:t>Hankkeen aikataulu</a:t>
            </a:r>
            <a:endParaRPr lang="fi-FI" sz="3200" dirty="0">
              <a:solidFill>
                <a:schemeClr val="bg1"/>
              </a:solidFill>
            </a:endParaRPr>
          </a:p>
        </p:txBody>
      </p:sp>
      <p:sp>
        <p:nvSpPr>
          <p:cNvPr id="16" name="TextBox 15">
            <a:extLst>
              <a:ext uri="{FF2B5EF4-FFF2-40B4-BE49-F238E27FC236}">
                <a16:creationId xmlns:a16="http://schemas.microsoft.com/office/drawing/2014/main" id="{0AD37396-482E-154D-8033-52BBFC390DB1}"/>
              </a:ext>
            </a:extLst>
          </p:cNvPr>
          <p:cNvSpPr txBox="1"/>
          <p:nvPr/>
        </p:nvSpPr>
        <p:spPr>
          <a:xfrm>
            <a:off x="819151" y="2452178"/>
            <a:ext cx="1726819" cy="292388"/>
          </a:xfrm>
          <a:prstGeom prst="rect">
            <a:avLst/>
          </a:prstGeom>
          <a:noFill/>
        </p:spPr>
        <p:txBody>
          <a:bodyPr wrap="square" rtlCol="0">
            <a:spAutoFit/>
          </a:bodyPr>
          <a:lstStyle/>
          <a:p>
            <a:r>
              <a:rPr lang="fi-FI" sz="1300" b="1" spc="300">
                <a:solidFill>
                  <a:schemeClr val="bg1"/>
                </a:solidFill>
              </a:rPr>
              <a:t>MARS 2019</a:t>
            </a:r>
            <a:endParaRPr lang="fi-FI" sz="1300" spc="300">
              <a:solidFill>
                <a:schemeClr val="bg1"/>
              </a:solidFill>
            </a:endParaRPr>
          </a:p>
        </p:txBody>
      </p:sp>
      <p:sp>
        <p:nvSpPr>
          <p:cNvPr id="17" name="TextBox 16">
            <a:extLst>
              <a:ext uri="{FF2B5EF4-FFF2-40B4-BE49-F238E27FC236}">
                <a16:creationId xmlns:a16="http://schemas.microsoft.com/office/drawing/2014/main" id="{2D74597B-B77A-1349-ABD5-C8AE91DAFFE4}"/>
              </a:ext>
            </a:extLst>
          </p:cNvPr>
          <p:cNvSpPr txBox="1"/>
          <p:nvPr/>
        </p:nvSpPr>
        <p:spPr>
          <a:xfrm>
            <a:off x="819151" y="2784849"/>
            <a:ext cx="1726819" cy="430887"/>
          </a:xfrm>
          <a:prstGeom prst="rect">
            <a:avLst/>
          </a:prstGeom>
          <a:noFill/>
        </p:spPr>
        <p:txBody>
          <a:bodyPr wrap="square" rtlCol="0">
            <a:spAutoFit/>
          </a:bodyPr>
          <a:lstStyle/>
          <a:p>
            <a:r>
              <a:rPr lang="fi-FI" sz="1100">
                <a:solidFill>
                  <a:schemeClr val="bg1"/>
                </a:solidFill>
              </a:rPr>
              <a:t>Arkitekttävlingen avgjordes</a:t>
            </a:r>
          </a:p>
        </p:txBody>
      </p:sp>
      <p:sp>
        <p:nvSpPr>
          <p:cNvPr id="33" name="TextBox 32">
            <a:extLst>
              <a:ext uri="{FF2B5EF4-FFF2-40B4-BE49-F238E27FC236}">
                <a16:creationId xmlns:a16="http://schemas.microsoft.com/office/drawing/2014/main" id="{3764BB33-A9F3-4A45-9AA2-8EB657B05826}"/>
              </a:ext>
            </a:extLst>
          </p:cNvPr>
          <p:cNvSpPr txBox="1"/>
          <p:nvPr/>
        </p:nvSpPr>
        <p:spPr>
          <a:xfrm>
            <a:off x="2310281" y="2792832"/>
            <a:ext cx="1726819" cy="292388"/>
          </a:xfrm>
          <a:prstGeom prst="rect">
            <a:avLst/>
          </a:prstGeom>
          <a:noFill/>
        </p:spPr>
        <p:txBody>
          <a:bodyPr wrap="square" rtlCol="0">
            <a:spAutoFit/>
          </a:bodyPr>
          <a:lstStyle/>
          <a:p>
            <a:r>
              <a:rPr lang="fi-FI" sz="1300" b="1" spc="300">
                <a:solidFill>
                  <a:schemeClr val="bg1"/>
                </a:solidFill>
              </a:rPr>
              <a:t>16.11.2020</a:t>
            </a:r>
            <a:endParaRPr lang="fi-FI" sz="1300" spc="300">
              <a:solidFill>
                <a:schemeClr val="bg1"/>
              </a:solidFill>
            </a:endParaRPr>
          </a:p>
        </p:txBody>
      </p:sp>
      <p:sp>
        <p:nvSpPr>
          <p:cNvPr id="34" name="TextBox 33">
            <a:extLst>
              <a:ext uri="{FF2B5EF4-FFF2-40B4-BE49-F238E27FC236}">
                <a16:creationId xmlns:a16="http://schemas.microsoft.com/office/drawing/2014/main" id="{EC06AC09-02B3-F241-9C62-D36BC4B7C754}"/>
              </a:ext>
            </a:extLst>
          </p:cNvPr>
          <p:cNvSpPr txBox="1"/>
          <p:nvPr/>
        </p:nvSpPr>
        <p:spPr>
          <a:xfrm>
            <a:off x="2310282" y="3125503"/>
            <a:ext cx="1499340" cy="600164"/>
          </a:xfrm>
          <a:prstGeom prst="rect">
            <a:avLst/>
          </a:prstGeom>
          <a:noFill/>
        </p:spPr>
        <p:txBody>
          <a:bodyPr wrap="square" rtlCol="0">
            <a:spAutoFit/>
          </a:bodyPr>
          <a:lstStyle/>
          <a:p>
            <a:r>
              <a:rPr lang="fi-FI" sz="1100">
                <a:solidFill>
                  <a:schemeClr val="bg1"/>
                </a:solidFill>
              </a:rPr>
              <a:t>Stadsplanen godkänd i stadsfullmäktige</a:t>
            </a:r>
          </a:p>
        </p:txBody>
      </p:sp>
      <p:sp>
        <p:nvSpPr>
          <p:cNvPr id="35" name="TextBox 34">
            <a:extLst>
              <a:ext uri="{FF2B5EF4-FFF2-40B4-BE49-F238E27FC236}">
                <a16:creationId xmlns:a16="http://schemas.microsoft.com/office/drawing/2014/main" id="{2CA73C04-44EC-6D49-B9F5-CFF1FD613BCD}"/>
              </a:ext>
            </a:extLst>
          </p:cNvPr>
          <p:cNvSpPr txBox="1"/>
          <p:nvPr/>
        </p:nvSpPr>
        <p:spPr>
          <a:xfrm>
            <a:off x="3801411" y="2452178"/>
            <a:ext cx="1726819" cy="292388"/>
          </a:xfrm>
          <a:prstGeom prst="rect">
            <a:avLst/>
          </a:prstGeom>
          <a:noFill/>
        </p:spPr>
        <p:txBody>
          <a:bodyPr wrap="square" rtlCol="0">
            <a:spAutoFit/>
          </a:bodyPr>
          <a:lstStyle/>
          <a:p>
            <a:r>
              <a:rPr lang="fi-FI" sz="1300" b="1" spc="300">
                <a:solidFill>
                  <a:schemeClr val="bg1"/>
                </a:solidFill>
              </a:rPr>
              <a:t>21.12.2020</a:t>
            </a:r>
            <a:endParaRPr lang="fi-FI" sz="1300" spc="300">
              <a:solidFill>
                <a:schemeClr val="bg1"/>
              </a:solidFill>
            </a:endParaRPr>
          </a:p>
        </p:txBody>
      </p:sp>
      <p:sp>
        <p:nvSpPr>
          <p:cNvPr id="36" name="TextBox 35">
            <a:extLst>
              <a:ext uri="{FF2B5EF4-FFF2-40B4-BE49-F238E27FC236}">
                <a16:creationId xmlns:a16="http://schemas.microsoft.com/office/drawing/2014/main" id="{25CF8B65-564F-2240-88EA-997A56082585}"/>
              </a:ext>
            </a:extLst>
          </p:cNvPr>
          <p:cNvSpPr txBox="1"/>
          <p:nvPr/>
        </p:nvSpPr>
        <p:spPr>
          <a:xfrm>
            <a:off x="3801412" y="2784849"/>
            <a:ext cx="1491126" cy="430887"/>
          </a:xfrm>
          <a:prstGeom prst="rect">
            <a:avLst/>
          </a:prstGeom>
          <a:noFill/>
        </p:spPr>
        <p:txBody>
          <a:bodyPr wrap="square" rtlCol="0">
            <a:spAutoFit/>
          </a:bodyPr>
          <a:lstStyle/>
          <a:p>
            <a:r>
              <a:rPr lang="fi-FI" sz="1100">
                <a:solidFill>
                  <a:schemeClr val="bg1"/>
                </a:solidFill>
              </a:rPr>
              <a:t>Projektet godkänt </a:t>
            </a:r>
            <a:br>
              <a:rPr lang="fi-FI" sz="1100">
                <a:solidFill>
                  <a:schemeClr val="bg1"/>
                </a:solidFill>
              </a:rPr>
            </a:br>
            <a:r>
              <a:rPr lang="fi-FI" sz="1100">
                <a:solidFill>
                  <a:schemeClr val="bg1"/>
                </a:solidFill>
              </a:rPr>
              <a:t>i stadsstyrelsen</a:t>
            </a:r>
          </a:p>
        </p:txBody>
      </p:sp>
      <p:sp>
        <p:nvSpPr>
          <p:cNvPr id="37" name="TextBox 36">
            <a:extLst>
              <a:ext uri="{FF2B5EF4-FFF2-40B4-BE49-F238E27FC236}">
                <a16:creationId xmlns:a16="http://schemas.microsoft.com/office/drawing/2014/main" id="{C078A94E-2EC0-DB49-8C5D-09BB586B16E7}"/>
              </a:ext>
            </a:extLst>
          </p:cNvPr>
          <p:cNvSpPr txBox="1"/>
          <p:nvPr/>
        </p:nvSpPr>
        <p:spPr>
          <a:xfrm>
            <a:off x="5292541" y="2792832"/>
            <a:ext cx="1726819" cy="292388"/>
          </a:xfrm>
          <a:prstGeom prst="rect">
            <a:avLst/>
          </a:prstGeom>
          <a:noFill/>
        </p:spPr>
        <p:txBody>
          <a:bodyPr wrap="square" rtlCol="0">
            <a:spAutoFit/>
          </a:bodyPr>
          <a:lstStyle/>
          <a:p>
            <a:r>
              <a:rPr lang="fi-FI" sz="1300" b="1" spc="300">
                <a:solidFill>
                  <a:schemeClr val="bg1"/>
                </a:solidFill>
              </a:rPr>
              <a:t>25.1.2021</a:t>
            </a:r>
            <a:endParaRPr lang="fi-FI" sz="1300" spc="300">
              <a:solidFill>
                <a:schemeClr val="bg1"/>
              </a:solidFill>
            </a:endParaRPr>
          </a:p>
        </p:txBody>
      </p:sp>
      <p:sp>
        <p:nvSpPr>
          <p:cNvPr id="38" name="TextBox 37">
            <a:extLst>
              <a:ext uri="{FF2B5EF4-FFF2-40B4-BE49-F238E27FC236}">
                <a16:creationId xmlns:a16="http://schemas.microsoft.com/office/drawing/2014/main" id="{EBB1826F-B301-2F4E-90F6-B5298AA94E3A}"/>
              </a:ext>
            </a:extLst>
          </p:cNvPr>
          <p:cNvSpPr txBox="1"/>
          <p:nvPr/>
        </p:nvSpPr>
        <p:spPr>
          <a:xfrm>
            <a:off x="5292542" y="3125503"/>
            <a:ext cx="1255436" cy="600164"/>
          </a:xfrm>
          <a:prstGeom prst="rect">
            <a:avLst/>
          </a:prstGeom>
          <a:noFill/>
        </p:spPr>
        <p:txBody>
          <a:bodyPr wrap="square" rtlCol="0">
            <a:spAutoFit/>
          </a:bodyPr>
          <a:lstStyle/>
          <a:p>
            <a:r>
              <a:rPr lang="fi-FI" sz="1100">
                <a:solidFill>
                  <a:schemeClr val="bg1"/>
                </a:solidFill>
              </a:rPr>
              <a:t>Projektet behandlas i stadsfullmäktige</a:t>
            </a:r>
          </a:p>
        </p:txBody>
      </p:sp>
      <p:sp>
        <p:nvSpPr>
          <p:cNvPr id="39" name="TextBox 38">
            <a:extLst>
              <a:ext uri="{FF2B5EF4-FFF2-40B4-BE49-F238E27FC236}">
                <a16:creationId xmlns:a16="http://schemas.microsoft.com/office/drawing/2014/main" id="{9C736EFF-2489-764C-A22E-BC9E666B23B4}"/>
              </a:ext>
            </a:extLst>
          </p:cNvPr>
          <p:cNvSpPr txBox="1"/>
          <p:nvPr/>
        </p:nvSpPr>
        <p:spPr>
          <a:xfrm>
            <a:off x="6783671" y="2452178"/>
            <a:ext cx="1726819" cy="292388"/>
          </a:xfrm>
          <a:prstGeom prst="rect">
            <a:avLst/>
          </a:prstGeom>
          <a:noFill/>
        </p:spPr>
        <p:txBody>
          <a:bodyPr wrap="square" rtlCol="0">
            <a:spAutoFit/>
          </a:bodyPr>
          <a:lstStyle/>
          <a:p>
            <a:r>
              <a:rPr lang="fi-FI" sz="1300" b="1" spc="300">
                <a:solidFill>
                  <a:schemeClr val="bg1"/>
                </a:solidFill>
              </a:rPr>
              <a:t>APRIL 2021</a:t>
            </a:r>
            <a:endParaRPr lang="fi-FI" sz="1300" spc="300">
              <a:solidFill>
                <a:schemeClr val="bg1"/>
              </a:solidFill>
            </a:endParaRPr>
          </a:p>
        </p:txBody>
      </p:sp>
      <p:sp>
        <p:nvSpPr>
          <p:cNvPr id="40" name="TextBox 39">
            <a:extLst>
              <a:ext uri="{FF2B5EF4-FFF2-40B4-BE49-F238E27FC236}">
                <a16:creationId xmlns:a16="http://schemas.microsoft.com/office/drawing/2014/main" id="{3CE322F4-5588-1246-BE7C-A20FD4265E83}"/>
              </a:ext>
            </a:extLst>
          </p:cNvPr>
          <p:cNvSpPr txBox="1"/>
          <p:nvPr/>
        </p:nvSpPr>
        <p:spPr>
          <a:xfrm>
            <a:off x="6783672" y="2784848"/>
            <a:ext cx="1255436" cy="430887"/>
          </a:xfrm>
          <a:prstGeom prst="rect">
            <a:avLst/>
          </a:prstGeom>
          <a:noFill/>
        </p:spPr>
        <p:txBody>
          <a:bodyPr wrap="square" rtlCol="0">
            <a:spAutoFit/>
          </a:bodyPr>
          <a:lstStyle/>
          <a:p>
            <a:r>
              <a:rPr lang="fi-FI" sz="1100">
                <a:solidFill>
                  <a:schemeClr val="bg1"/>
                </a:solidFill>
              </a:rPr>
              <a:t>Bygglov förväntas</a:t>
            </a:r>
          </a:p>
        </p:txBody>
      </p:sp>
      <p:sp>
        <p:nvSpPr>
          <p:cNvPr id="41" name="TextBox 40">
            <a:extLst>
              <a:ext uri="{FF2B5EF4-FFF2-40B4-BE49-F238E27FC236}">
                <a16:creationId xmlns:a16="http://schemas.microsoft.com/office/drawing/2014/main" id="{7BEB4EFC-3FF8-F44E-B2F6-4D4639EFFD24}"/>
              </a:ext>
            </a:extLst>
          </p:cNvPr>
          <p:cNvSpPr txBox="1"/>
          <p:nvPr/>
        </p:nvSpPr>
        <p:spPr>
          <a:xfrm>
            <a:off x="8274802" y="2792832"/>
            <a:ext cx="1255436" cy="692497"/>
          </a:xfrm>
          <a:prstGeom prst="rect">
            <a:avLst/>
          </a:prstGeom>
          <a:noFill/>
        </p:spPr>
        <p:txBody>
          <a:bodyPr wrap="square" rtlCol="0">
            <a:spAutoFit/>
          </a:bodyPr>
          <a:lstStyle/>
          <a:p>
            <a:r>
              <a:rPr lang="fi-FI" sz="1300" b="1" spc="300">
                <a:solidFill>
                  <a:schemeClr val="bg1"/>
                </a:solidFill>
              </a:rPr>
              <a:t>MAJ-JUNI 2022</a:t>
            </a:r>
            <a:endParaRPr lang="fi-FI" sz="1300" spc="300">
              <a:solidFill>
                <a:schemeClr val="bg1"/>
              </a:solidFill>
            </a:endParaRPr>
          </a:p>
        </p:txBody>
      </p:sp>
      <p:sp>
        <p:nvSpPr>
          <p:cNvPr id="42" name="TextBox 41">
            <a:extLst>
              <a:ext uri="{FF2B5EF4-FFF2-40B4-BE49-F238E27FC236}">
                <a16:creationId xmlns:a16="http://schemas.microsoft.com/office/drawing/2014/main" id="{F663B972-2E3F-2940-A46A-6EC48C1EB07E}"/>
              </a:ext>
            </a:extLst>
          </p:cNvPr>
          <p:cNvSpPr txBox="1"/>
          <p:nvPr/>
        </p:nvSpPr>
        <p:spPr>
          <a:xfrm>
            <a:off x="8274801" y="3519941"/>
            <a:ext cx="1726819" cy="261610"/>
          </a:xfrm>
          <a:prstGeom prst="rect">
            <a:avLst/>
          </a:prstGeom>
          <a:noFill/>
        </p:spPr>
        <p:txBody>
          <a:bodyPr wrap="square" rtlCol="0">
            <a:spAutoFit/>
          </a:bodyPr>
          <a:lstStyle/>
          <a:p>
            <a:r>
              <a:rPr lang="fi-FI" sz="1100">
                <a:solidFill>
                  <a:schemeClr val="bg1"/>
                </a:solidFill>
              </a:rPr>
              <a:t>Byggnaden färdig</a:t>
            </a:r>
          </a:p>
        </p:txBody>
      </p:sp>
      <p:sp>
        <p:nvSpPr>
          <p:cNvPr id="43" name="TextBox 42">
            <a:extLst>
              <a:ext uri="{FF2B5EF4-FFF2-40B4-BE49-F238E27FC236}">
                <a16:creationId xmlns:a16="http://schemas.microsoft.com/office/drawing/2014/main" id="{4107C4B6-E4CD-8441-B4AE-1F6C644546EC}"/>
              </a:ext>
            </a:extLst>
          </p:cNvPr>
          <p:cNvSpPr txBox="1"/>
          <p:nvPr/>
        </p:nvSpPr>
        <p:spPr>
          <a:xfrm>
            <a:off x="9765929" y="2452177"/>
            <a:ext cx="1587871" cy="492443"/>
          </a:xfrm>
          <a:prstGeom prst="rect">
            <a:avLst/>
          </a:prstGeom>
          <a:noFill/>
        </p:spPr>
        <p:txBody>
          <a:bodyPr wrap="square" rtlCol="0">
            <a:spAutoFit/>
          </a:bodyPr>
          <a:lstStyle/>
          <a:p>
            <a:r>
              <a:rPr lang="fi-FI" sz="1300" b="1" spc="300">
                <a:solidFill>
                  <a:schemeClr val="bg1"/>
                </a:solidFill>
              </a:rPr>
              <a:t>SOMMAREN 2022</a:t>
            </a:r>
            <a:endParaRPr lang="fi-FI" sz="1300" spc="300">
              <a:solidFill>
                <a:schemeClr val="bg1"/>
              </a:solidFill>
            </a:endParaRPr>
          </a:p>
        </p:txBody>
      </p:sp>
      <p:sp>
        <p:nvSpPr>
          <p:cNvPr id="44" name="TextBox 43">
            <a:extLst>
              <a:ext uri="{FF2B5EF4-FFF2-40B4-BE49-F238E27FC236}">
                <a16:creationId xmlns:a16="http://schemas.microsoft.com/office/drawing/2014/main" id="{4A6932E9-661B-0642-B6C6-E22A196FB3D9}"/>
              </a:ext>
            </a:extLst>
          </p:cNvPr>
          <p:cNvSpPr txBox="1"/>
          <p:nvPr/>
        </p:nvSpPr>
        <p:spPr>
          <a:xfrm>
            <a:off x="9765930" y="2981758"/>
            <a:ext cx="1491132" cy="430887"/>
          </a:xfrm>
          <a:prstGeom prst="rect">
            <a:avLst/>
          </a:prstGeom>
          <a:noFill/>
        </p:spPr>
        <p:txBody>
          <a:bodyPr wrap="square" rtlCol="0">
            <a:spAutoFit/>
          </a:bodyPr>
          <a:lstStyle/>
          <a:p>
            <a:r>
              <a:rPr lang="fi-FI" sz="1100">
                <a:solidFill>
                  <a:schemeClr val="bg1"/>
                </a:solidFill>
              </a:rPr>
              <a:t>Första utställningen</a:t>
            </a:r>
          </a:p>
          <a:p>
            <a:endParaRPr lang="fi-FI" sz="1100">
              <a:solidFill>
                <a:schemeClr val="bg1"/>
              </a:solidFill>
            </a:endParaRPr>
          </a:p>
        </p:txBody>
      </p:sp>
      <p:sp>
        <p:nvSpPr>
          <p:cNvPr id="58" name="TextBox 57">
            <a:extLst>
              <a:ext uri="{FF2B5EF4-FFF2-40B4-BE49-F238E27FC236}">
                <a16:creationId xmlns:a16="http://schemas.microsoft.com/office/drawing/2014/main" id="{6F2FE655-1CDD-7648-A18F-1DB5D5D6F722}"/>
              </a:ext>
            </a:extLst>
          </p:cNvPr>
          <p:cNvSpPr txBox="1"/>
          <p:nvPr/>
        </p:nvSpPr>
        <p:spPr>
          <a:xfrm>
            <a:off x="819151" y="5195374"/>
            <a:ext cx="1726819" cy="492443"/>
          </a:xfrm>
          <a:prstGeom prst="rect">
            <a:avLst/>
          </a:prstGeom>
          <a:noFill/>
        </p:spPr>
        <p:txBody>
          <a:bodyPr wrap="square" rtlCol="0">
            <a:spAutoFit/>
          </a:bodyPr>
          <a:lstStyle/>
          <a:p>
            <a:r>
              <a:rPr lang="fi-FI" sz="1300" b="1" spc="300">
                <a:solidFill>
                  <a:schemeClr val="bg1"/>
                </a:solidFill>
              </a:rPr>
              <a:t>MAALISKUU 2019</a:t>
            </a:r>
            <a:endParaRPr lang="fi-FI" sz="1300" spc="300">
              <a:solidFill>
                <a:schemeClr val="bg1"/>
              </a:solidFill>
            </a:endParaRPr>
          </a:p>
        </p:txBody>
      </p:sp>
      <p:sp>
        <p:nvSpPr>
          <p:cNvPr id="59" name="TextBox 58">
            <a:extLst>
              <a:ext uri="{FF2B5EF4-FFF2-40B4-BE49-F238E27FC236}">
                <a16:creationId xmlns:a16="http://schemas.microsoft.com/office/drawing/2014/main" id="{F30687B0-10EC-D64B-898C-64A5B6E5FB9B}"/>
              </a:ext>
            </a:extLst>
          </p:cNvPr>
          <p:cNvSpPr txBox="1"/>
          <p:nvPr/>
        </p:nvSpPr>
        <p:spPr>
          <a:xfrm>
            <a:off x="819151" y="5725264"/>
            <a:ext cx="1491127" cy="430887"/>
          </a:xfrm>
          <a:prstGeom prst="rect">
            <a:avLst/>
          </a:prstGeom>
          <a:noFill/>
        </p:spPr>
        <p:txBody>
          <a:bodyPr wrap="square" rtlCol="0">
            <a:spAutoFit/>
          </a:bodyPr>
          <a:lstStyle/>
          <a:p>
            <a:r>
              <a:rPr lang="fi-FI" sz="1100">
                <a:solidFill>
                  <a:schemeClr val="bg1"/>
                </a:solidFill>
              </a:rPr>
              <a:t>Arkkitehtikilpailu ratkesi</a:t>
            </a:r>
          </a:p>
        </p:txBody>
      </p:sp>
      <p:sp>
        <p:nvSpPr>
          <p:cNvPr id="60" name="TextBox 59">
            <a:extLst>
              <a:ext uri="{FF2B5EF4-FFF2-40B4-BE49-F238E27FC236}">
                <a16:creationId xmlns:a16="http://schemas.microsoft.com/office/drawing/2014/main" id="{F6096AD8-FB29-A942-A860-EC3ED8F172AB}"/>
              </a:ext>
            </a:extLst>
          </p:cNvPr>
          <p:cNvSpPr txBox="1"/>
          <p:nvPr/>
        </p:nvSpPr>
        <p:spPr>
          <a:xfrm>
            <a:off x="2310281" y="4854717"/>
            <a:ext cx="1726819" cy="292388"/>
          </a:xfrm>
          <a:prstGeom prst="rect">
            <a:avLst/>
          </a:prstGeom>
          <a:noFill/>
        </p:spPr>
        <p:txBody>
          <a:bodyPr wrap="square" rtlCol="0">
            <a:spAutoFit/>
          </a:bodyPr>
          <a:lstStyle/>
          <a:p>
            <a:r>
              <a:rPr lang="fi-FI" sz="1300" b="1" spc="300">
                <a:solidFill>
                  <a:schemeClr val="bg1"/>
                </a:solidFill>
              </a:rPr>
              <a:t>16.11.2020</a:t>
            </a:r>
            <a:endParaRPr lang="fi-FI" sz="1300" spc="300">
              <a:solidFill>
                <a:schemeClr val="bg1"/>
              </a:solidFill>
            </a:endParaRPr>
          </a:p>
        </p:txBody>
      </p:sp>
      <p:sp>
        <p:nvSpPr>
          <p:cNvPr id="61" name="TextBox 60">
            <a:extLst>
              <a:ext uri="{FF2B5EF4-FFF2-40B4-BE49-F238E27FC236}">
                <a16:creationId xmlns:a16="http://schemas.microsoft.com/office/drawing/2014/main" id="{28434AE9-42D4-B141-81FD-692E9373DF68}"/>
              </a:ext>
            </a:extLst>
          </p:cNvPr>
          <p:cNvSpPr txBox="1"/>
          <p:nvPr/>
        </p:nvSpPr>
        <p:spPr>
          <a:xfrm>
            <a:off x="2310282" y="5187388"/>
            <a:ext cx="1255436" cy="600164"/>
          </a:xfrm>
          <a:prstGeom prst="rect">
            <a:avLst/>
          </a:prstGeom>
          <a:noFill/>
        </p:spPr>
        <p:txBody>
          <a:bodyPr wrap="square" rtlCol="0">
            <a:spAutoFit/>
          </a:bodyPr>
          <a:lstStyle/>
          <a:p>
            <a:r>
              <a:rPr lang="fi-FI" sz="1100">
                <a:solidFill>
                  <a:schemeClr val="bg1"/>
                </a:solidFill>
              </a:rPr>
              <a:t>Valtuusto hyväksyi kaavamuutoksen</a:t>
            </a:r>
          </a:p>
        </p:txBody>
      </p:sp>
      <p:sp>
        <p:nvSpPr>
          <p:cNvPr id="62" name="TextBox 61">
            <a:extLst>
              <a:ext uri="{FF2B5EF4-FFF2-40B4-BE49-F238E27FC236}">
                <a16:creationId xmlns:a16="http://schemas.microsoft.com/office/drawing/2014/main" id="{A913DD41-0935-F842-B337-FEF2E9487CCA}"/>
              </a:ext>
            </a:extLst>
          </p:cNvPr>
          <p:cNvSpPr txBox="1"/>
          <p:nvPr/>
        </p:nvSpPr>
        <p:spPr>
          <a:xfrm>
            <a:off x="3801411" y="5195374"/>
            <a:ext cx="1726819" cy="292388"/>
          </a:xfrm>
          <a:prstGeom prst="rect">
            <a:avLst/>
          </a:prstGeom>
          <a:noFill/>
        </p:spPr>
        <p:txBody>
          <a:bodyPr wrap="square" rtlCol="0">
            <a:spAutoFit/>
          </a:bodyPr>
          <a:lstStyle/>
          <a:p>
            <a:r>
              <a:rPr lang="fi-FI" sz="1300" b="1" spc="300">
                <a:solidFill>
                  <a:schemeClr val="bg1"/>
                </a:solidFill>
              </a:rPr>
              <a:t>21.12.2020</a:t>
            </a:r>
            <a:endParaRPr lang="fi-FI" sz="1300" spc="300">
              <a:solidFill>
                <a:schemeClr val="bg1"/>
              </a:solidFill>
            </a:endParaRPr>
          </a:p>
        </p:txBody>
      </p:sp>
      <p:sp>
        <p:nvSpPr>
          <p:cNvPr id="63" name="TextBox 62">
            <a:extLst>
              <a:ext uri="{FF2B5EF4-FFF2-40B4-BE49-F238E27FC236}">
                <a16:creationId xmlns:a16="http://schemas.microsoft.com/office/drawing/2014/main" id="{A8147409-CF0B-1149-B972-854E7A28AC11}"/>
              </a:ext>
            </a:extLst>
          </p:cNvPr>
          <p:cNvSpPr txBox="1"/>
          <p:nvPr/>
        </p:nvSpPr>
        <p:spPr>
          <a:xfrm>
            <a:off x="3801412" y="5528045"/>
            <a:ext cx="1491126" cy="430887"/>
          </a:xfrm>
          <a:prstGeom prst="rect">
            <a:avLst/>
          </a:prstGeom>
          <a:noFill/>
        </p:spPr>
        <p:txBody>
          <a:bodyPr wrap="square" rtlCol="0">
            <a:spAutoFit/>
          </a:bodyPr>
          <a:lstStyle/>
          <a:p>
            <a:r>
              <a:rPr lang="fi-FI" sz="1100">
                <a:solidFill>
                  <a:schemeClr val="bg1"/>
                </a:solidFill>
              </a:rPr>
              <a:t>Kaupunginhallitus hyväksyi hankkeen</a:t>
            </a:r>
          </a:p>
        </p:txBody>
      </p:sp>
      <p:sp>
        <p:nvSpPr>
          <p:cNvPr id="64" name="TextBox 63">
            <a:extLst>
              <a:ext uri="{FF2B5EF4-FFF2-40B4-BE49-F238E27FC236}">
                <a16:creationId xmlns:a16="http://schemas.microsoft.com/office/drawing/2014/main" id="{383F5F82-CEE3-DF47-BF1A-8F81B187318F}"/>
              </a:ext>
            </a:extLst>
          </p:cNvPr>
          <p:cNvSpPr txBox="1"/>
          <p:nvPr/>
        </p:nvSpPr>
        <p:spPr>
          <a:xfrm>
            <a:off x="5292541" y="4854717"/>
            <a:ext cx="1726819" cy="292388"/>
          </a:xfrm>
          <a:prstGeom prst="rect">
            <a:avLst/>
          </a:prstGeom>
          <a:noFill/>
        </p:spPr>
        <p:txBody>
          <a:bodyPr wrap="square" rtlCol="0">
            <a:spAutoFit/>
          </a:bodyPr>
          <a:lstStyle/>
          <a:p>
            <a:r>
              <a:rPr lang="fi-FI" sz="1300" b="1" spc="300">
                <a:solidFill>
                  <a:schemeClr val="bg1"/>
                </a:solidFill>
              </a:rPr>
              <a:t>25.1.2021</a:t>
            </a:r>
            <a:endParaRPr lang="fi-FI" sz="1300" spc="300">
              <a:solidFill>
                <a:schemeClr val="bg1"/>
              </a:solidFill>
            </a:endParaRPr>
          </a:p>
        </p:txBody>
      </p:sp>
      <p:sp>
        <p:nvSpPr>
          <p:cNvPr id="65" name="TextBox 64">
            <a:extLst>
              <a:ext uri="{FF2B5EF4-FFF2-40B4-BE49-F238E27FC236}">
                <a16:creationId xmlns:a16="http://schemas.microsoft.com/office/drawing/2014/main" id="{DAE0C18D-9310-534B-BE70-9F08A705D815}"/>
              </a:ext>
            </a:extLst>
          </p:cNvPr>
          <p:cNvSpPr txBox="1"/>
          <p:nvPr/>
        </p:nvSpPr>
        <p:spPr>
          <a:xfrm>
            <a:off x="5292541" y="5187388"/>
            <a:ext cx="1255437" cy="600164"/>
          </a:xfrm>
          <a:prstGeom prst="rect">
            <a:avLst/>
          </a:prstGeom>
          <a:noFill/>
        </p:spPr>
        <p:txBody>
          <a:bodyPr wrap="square" rtlCol="0">
            <a:spAutoFit/>
          </a:bodyPr>
          <a:lstStyle/>
          <a:p>
            <a:r>
              <a:rPr lang="fi-FI" sz="1100">
                <a:solidFill>
                  <a:schemeClr val="bg1"/>
                </a:solidFill>
              </a:rPr>
              <a:t>Valtuusto käsittelee hankkeen</a:t>
            </a:r>
          </a:p>
        </p:txBody>
      </p:sp>
      <p:sp>
        <p:nvSpPr>
          <p:cNvPr id="66" name="TextBox 65">
            <a:extLst>
              <a:ext uri="{FF2B5EF4-FFF2-40B4-BE49-F238E27FC236}">
                <a16:creationId xmlns:a16="http://schemas.microsoft.com/office/drawing/2014/main" id="{68C584D1-AF45-9440-B6FC-D76B65A4AE8F}"/>
              </a:ext>
            </a:extLst>
          </p:cNvPr>
          <p:cNvSpPr txBox="1"/>
          <p:nvPr/>
        </p:nvSpPr>
        <p:spPr>
          <a:xfrm>
            <a:off x="6783671" y="5195374"/>
            <a:ext cx="1726819" cy="492443"/>
          </a:xfrm>
          <a:prstGeom prst="rect">
            <a:avLst/>
          </a:prstGeom>
          <a:noFill/>
        </p:spPr>
        <p:txBody>
          <a:bodyPr wrap="square" rtlCol="0">
            <a:spAutoFit/>
          </a:bodyPr>
          <a:lstStyle/>
          <a:p>
            <a:r>
              <a:rPr lang="fi-FI" sz="1300" b="1" spc="300">
                <a:solidFill>
                  <a:schemeClr val="bg1"/>
                </a:solidFill>
              </a:rPr>
              <a:t>HUHTIKUU 2021</a:t>
            </a:r>
            <a:endParaRPr lang="fi-FI" sz="1300" spc="300">
              <a:solidFill>
                <a:schemeClr val="bg1"/>
              </a:solidFill>
            </a:endParaRPr>
          </a:p>
        </p:txBody>
      </p:sp>
      <p:sp>
        <p:nvSpPr>
          <p:cNvPr id="67" name="TextBox 66">
            <a:extLst>
              <a:ext uri="{FF2B5EF4-FFF2-40B4-BE49-F238E27FC236}">
                <a16:creationId xmlns:a16="http://schemas.microsoft.com/office/drawing/2014/main" id="{5B756F8F-1ABF-6D49-A00D-F483D191D4CD}"/>
              </a:ext>
            </a:extLst>
          </p:cNvPr>
          <p:cNvSpPr txBox="1"/>
          <p:nvPr/>
        </p:nvSpPr>
        <p:spPr>
          <a:xfrm>
            <a:off x="6783672" y="5725263"/>
            <a:ext cx="1255436" cy="430887"/>
          </a:xfrm>
          <a:prstGeom prst="rect">
            <a:avLst/>
          </a:prstGeom>
          <a:noFill/>
        </p:spPr>
        <p:txBody>
          <a:bodyPr wrap="square" rtlCol="0">
            <a:spAutoFit/>
          </a:bodyPr>
          <a:lstStyle/>
          <a:p>
            <a:r>
              <a:rPr lang="fi-FI" sz="1100">
                <a:solidFill>
                  <a:schemeClr val="bg1"/>
                </a:solidFill>
              </a:rPr>
              <a:t>Rakennuslupa odotettavissa</a:t>
            </a:r>
          </a:p>
        </p:txBody>
      </p:sp>
      <p:sp>
        <p:nvSpPr>
          <p:cNvPr id="68" name="TextBox 67">
            <a:extLst>
              <a:ext uri="{FF2B5EF4-FFF2-40B4-BE49-F238E27FC236}">
                <a16:creationId xmlns:a16="http://schemas.microsoft.com/office/drawing/2014/main" id="{2CC2A4AB-FF95-EF4E-AD9E-368F85CDE1B7}"/>
              </a:ext>
            </a:extLst>
          </p:cNvPr>
          <p:cNvSpPr txBox="1"/>
          <p:nvPr/>
        </p:nvSpPr>
        <p:spPr>
          <a:xfrm>
            <a:off x="8274802" y="4854717"/>
            <a:ext cx="1410440" cy="692497"/>
          </a:xfrm>
          <a:prstGeom prst="rect">
            <a:avLst/>
          </a:prstGeom>
          <a:noFill/>
        </p:spPr>
        <p:txBody>
          <a:bodyPr wrap="square" rtlCol="0">
            <a:spAutoFit/>
          </a:bodyPr>
          <a:lstStyle/>
          <a:p>
            <a:r>
              <a:rPr lang="fi-FI" sz="1300" b="1" spc="300">
                <a:solidFill>
                  <a:schemeClr val="bg1"/>
                </a:solidFill>
              </a:rPr>
              <a:t>TOUKO-KESÄKUU 2022</a:t>
            </a:r>
            <a:endParaRPr lang="fi-FI" sz="1300" spc="300">
              <a:solidFill>
                <a:schemeClr val="bg1"/>
              </a:solidFill>
            </a:endParaRPr>
          </a:p>
        </p:txBody>
      </p:sp>
      <p:sp>
        <p:nvSpPr>
          <p:cNvPr id="69" name="TextBox 68">
            <a:extLst>
              <a:ext uri="{FF2B5EF4-FFF2-40B4-BE49-F238E27FC236}">
                <a16:creationId xmlns:a16="http://schemas.microsoft.com/office/drawing/2014/main" id="{B627C973-FE3F-6F4D-B528-03F800F96040}"/>
              </a:ext>
            </a:extLst>
          </p:cNvPr>
          <p:cNvSpPr txBox="1"/>
          <p:nvPr/>
        </p:nvSpPr>
        <p:spPr>
          <a:xfrm>
            <a:off x="8274801" y="5581826"/>
            <a:ext cx="1410441" cy="261610"/>
          </a:xfrm>
          <a:prstGeom prst="rect">
            <a:avLst/>
          </a:prstGeom>
          <a:noFill/>
        </p:spPr>
        <p:txBody>
          <a:bodyPr wrap="square" rtlCol="0">
            <a:spAutoFit/>
          </a:bodyPr>
          <a:lstStyle/>
          <a:p>
            <a:r>
              <a:rPr lang="fi-FI" sz="1100">
                <a:solidFill>
                  <a:schemeClr val="bg1"/>
                </a:solidFill>
              </a:rPr>
              <a:t>Rakennus valmis</a:t>
            </a:r>
          </a:p>
        </p:txBody>
      </p:sp>
      <p:sp>
        <p:nvSpPr>
          <p:cNvPr id="70" name="TextBox 69">
            <a:extLst>
              <a:ext uri="{FF2B5EF4-FFF2-40B4-BE49-F238E27FC236}">
                <a16:creationId xmlns:a16="http://schemas.microsoft.com/office/drawing/2014/main" id="{37980388-0CF2-9B42-8C45-F7E762350D1F}"/>
              </a:ext>
            </a:extLst>
          </p:cNvPr>
          <p:cNvSpPr txBox="1"/>
          <p:nvPr/>
        </p:nvSpPr>
        <p:spPr>
          <a:xfrm>
            <a:off x="9765929" y="5195373"/>
            <a:ext cx="1587871" cy="492443"/>
          </a:xfrm>
          <a:prstGeom prst="rect">
            <a:avLst/>
          </a:prstGeom>
          <a:noFill/>
        </p:spPr>
        <p:txBody>
          <a:bodyPr wrap="square" rtlCol="0">
            <a:spAutoFit/>
          </a:bodyPr>
          <a:lstStyle/>
          <a:p>
            <a:r>
              <a:rPr lang="fi-FI" sz="1300" b="1" spc="300">
                <a:solidFill>
                  <a:schemeClr val="bg1"/>
                </a:solidFill>
              </a:rPr>
              <a:t>KESÄ </a:t>
            </a:r>
            <a:br>
              <a:rPr lang="fi-FI" sz="1300" b="1" spc="300">
                <a:solidFill>
                  <a:schemeClr val="bg1"/>
                </a:solidFill>
              </a:rPr>
            </a:br>
            <a:r>
              <a:rPr lang="fi-FI" sz="1300" b="1" spc="300">
                <a:solidFill>
                  <a:schemeClr val="bg1"/>
                </a:solidFill>
              </a:rPr>
              <a:t>2022</a:t>
            </a:r>
            <a:endParaRPr lang="fi-FI" sz="1300" spc="300">
              <a:solidFill>
                <a:schemeClr val="bg1"/>
              </a:solidFill>
            </a:endParaRPr>
          </a:p>
        </p:txBody>
      </p:sp>
      <p:sp>
        <p:nvSpPr>
          <p:cNvPr id="71" name="TextBox 70">
            <a:extLst>
              <a:ext uri="{FF2B5EF4-FFF2-40B4-BE49-F238E27FC236}">
                <a16:creationId xmlns:a16="http://schemas.microsoft.com/office/drawing/2014/main" id="{6DD1A837-EDC6-FF48-B4E5-CB2A6DDF6E0C}"/>
              </a:ext>
            </a:extLst>
          </p:cNvPr>
          <p:cNvSpPr txBox="1"/>
          <p:nvPr/>
        </p:nvSpPr>
        <p:spPr>
          <a:xfrm>
            <a:off x="9765930" y="5724954"/>
            <a:ext cx="1491132" cy="430887"/>
          </a:xfrm>
          <a:prstGeom prst="rect">
            <a:avLst/>
          </a:prstGeom>
          <a:noFill/>
        </p:spPr>
        <p:txBody>
          <a:bodyPr wrap="square" rtlCol="0">
            <a:spAutoFit/>
          </a:bodyPr>
          <a:lstStyle/>
          <a:p>
            <a:r>
              <a:rPr lang="fi-FI" sz="1100">
                <a:solidFill>
                  <a:schemeClr val="bg1"/>
                </a:solidFill>
              </a:rPr>
              <a:t>Ensimmäinen näyttely</a:t>
            </a:r>
          </a:p>
        </p:txBody>
      </p:sp>
      <p:sp>
        <p:nvSpPr>
          <p:cNvPr id="76" name="TextBox 75">
            <a:extLst>
              <a:ext uri="{FF2B5EF4-FFF2-40B4-BE49-F238E27FC236}">
                <a16:creationId xmlns:a16="http://schemas.microsoft.com/office/drawing/2014/main" id="{1AD847BA-DBA4-7645-9239-6444B0ED7D55}"/>
              </a:ext>
            </a:extLst>
          </p:cNvPr>
          <p:cNvSpPr txBox="1"/>
          <p:nvPr/>
        </p:nvSpPr>
        <p:spPr>
          <a:xfrm>
            <a:off x="14857882" y="5267086"/>
            <a:ext cx="1587871" cy="492443"/>
          </a:xfrm>
          <a:prstGeom prst="rect">
            <a:avLst/>
          </a:prstGeom>
          <a:noFill/>
        </p:spPr>
        <p:txBody>
          <a:bodyPr wrap="square" rtlCol="0">
            <a:spAutoFit/>
          </a:bodyPr>
          <a:lstStyle/>
          <a:p>
            <a:r>
              <a:rPr lang="fi-FI" sz="1300" b="1" spc="300">
                <a:solidFill>
                  <a:schemeClr val="bg1"/>
                </a:solidFill>
              </a:rPr>
              <a:t>SOMMAREN 2022</a:t>
            </a:r>
            <a:endParaRPr lang="fi-FI" sz="1300" spc="300">
              <a:solidFill>
                <a:schemeClr val="bg1"/>
              </a:solidFill>
            </a:endParaRPr>
          </a:p>
        </p:txBody>
      </p:sp>
      <p:sp>
        <p:nvSpPr>
          <p:cNvPr id="77" name="TextBox 76">
            <a:extLst>
              <a:ext uri="{FF2B5EF4-FFF2-40B4-BE49-F238E27FC236}">
                <a16:creationId xmlns:a16="http://schemas.microsoft.com/office/drawing/2014/main" id="{32A4D473-208B-8B45-8EB9-031DFE64BAB0}"/>
              </a:ext>
            </a:extLst>
          </p:cNvPr>
          <p:cNvSpPr txBox="1"/>
          <p:nvPr/>
        </p:nvSpPr>
        <p:spPr>
          <a:xfrm>
            <a:off x="14857883" y="5796667"/>
            <a:ext cx="1491132" cy="692497"/>
          </a:xfrm>
          <a:prstGeom prst="rect">
            <a:avLst/>
          </a:prstGeom>
          <a:noFill/>
        </p:spPr>
        <p:txBody>
          <a:bodyPr wrap="square" rtlCol="0">
            <a:spAutoFit/>
          </a:bodyPr>
          <a:lstStyle/>
          <a:p>
            <a:r>
              <a:rPr lang="fi-FI" sz="1300">
                <a:solidFill>
                  <a:schemeClr val="bg1"/>
                </a:solidFill>
              </a:rPr>
              <a:t>Första utställningen</a:t>
            </a:r>
          </a:p>
          <a:p>
            <a:endParaRPr lang="fi-FI" sz="1300">
              <a:solidFill>
                <a:schemeClr val="bg1"/>
              </a:solidFill>
            </a:endParaRPr>
          </a:p>
        </p:txBody>
      </p:sp>
      <p:cxnSp>
        <p:nvCxnSpPr>
          <p:cNvPr id="12" name="Straight Arrow Connector 11">
            <a:extLst>
              <a:ext uri="{FF2B5EF4-FFF2-40B4-BE49-F238E27FC236}">
                <a16:creationId xmlns:a16="http://schemas.microsoft.com/office/drawing/2014/main" id="{8EF21B0E-6B20-474E-A4CE-2DC4C0FFBE46}"/>
              </a:ext>
            </a:extLst>
          </p:cNvPr>
          <p:cNvCxnSpPr>
            <a:cxnSpLocks/>
          </p:cNvCxnSpPr>
          <p:nvPr/>
        </p:nvCxnSpPr>
        <p:spPr>
          <a:xfrm>
            <a:off x="874713" y="4320997"/>
            <a:ext cx="10406062" cy="0"/>
          </a:xfrm>
          <a:prstGeom prst="straightConnector1">
            <a:avLst/>
          </a:prstGeom>
          <a:ln w="25400">
            <a:solidFill>
              <a:schemeClr val="tx1">
                <a:lumMod val="85000"/>
                <a:lumOff val="15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AD21B34-8569-A148-812E-054A84582804}"/>
              </a:ext>
            </a:extLst>
          </p:cNvPr>
          <p:cNvCxnSpPr/>
          <p:nvPr/>
        </p:nvCxnSpPr>
        <p:spPr>
          <a:xfrm flipV="1">
            <a:off x="2955363" y="4016189"/>
            <a:ext cx="0" cy="663388"/>
          </a:xfrm>
          <a:prstGeom prst="line">
            <a:avLst/>
          </a:prstGeom>
          <a:ln w="19050">
            <a:solidFill>
              <a:schemeClr val="tx1">
                <a:lumMod val="85000"/>
                <a:lumOff val="15000"/>
                <a:alpha val="36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7A42C45-2E3A-464C-A669-9C5D4C60DE75}"/>
              </a:ext>
            </a:extLst>
          </p:cNvPr>
          <p:cNvCxnSpPr/>
          <p:nvPr/>
        </p:nvCxnSpPr>
        <p:spPr>
          <a:xfrm flipV="1">
            <a:off x="6033245" y="4016189"/>
            <a:ext cx="0" cy="663388"/>
          </a:xfrm>
          <a:prstGeom prst="line">
            <a:avLst/>
          </a:prstGeom>
          <a:ln w="19050">
            <a:solidFill>
              <a:schemeClr val="tx1">
                <a:lumMod val="85000"/>
                <a:lumOff val="15000"/>
                <a:alpha val="36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2C99F6C-0E1F-364C-9B57-2BCBD9A4ECBF}"/>
              </a:ext>
            </a:extLst>
          </p:cNvPr>
          <p:cNvCxnSpPr/>
          <p:nvPr/>
        </p:nvCxnSpPr>
        <p:spPr>
          <a:xfrm flipV="1">
            <a:off x="9111127" y="4016189"/>
            <a:ext cx="0" cy="663388"/>
          </a:xfrm>
          <a:prstGeom prst="line">
            <a:avLst/>
          </a:prstGeom>
          <a:ln w="19050">
            <a:solidFill>
              <a:schemeClr val="tx1">
                <a:lumMod val="85000"/>
                <a:lumOff val="15000"/>
                <a:alpha val="36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47C162A-48A4-AD41-87A0-D6CC76BC8247}"/>
              </a:ext>
            </a:extLst>
          </p:cNvPr>
          <p:cNvCxnSpPr>
            <a:cxnSpLocks/>
          </p:cNvCxnSpPr>
          <p:nvPr/>
        </p:nvCxnSpPr>
        <p:spPr>
          <a:xfrm flipV="1">
            <a:off x="7584141" y="3471751"/>
            <a:ext cx="0" cy="1529160"/>
          </a:xfrm>
          <a:prstGeom prst="line">
            <a:avLst/>
          </a:prstGeom>
          <a:ln w="19050">
            <a:solidFill>
              <a:schemeClr val="tx1">
                <a:lumMod val="85000"/>
                <a:lumOff val="15000"/>
                <a:alpha val="36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95CB81D-467E-9445-9598-8AC307ED9CA1}"/>
              </a:ext>
            </a:extLst>
          </p:cNvPr>
          <p:cNvCxnSpPr>
            <a:cxnSpLocks/>
          </p:cNvCxnSpPr>
          <p:nvPr/>
        </p:nvCxnSpPr>
        <p:spPr>
          <a:xfrm flipV="1">
            <a:off x="4500282" y="3471751"/>
            <a:ext cx="0" cy="1529160"/>
          </a:xfrm>
          <a:prstGeom prst="line">
            <a:avLst/>
          </a:prstGeom>
          <a:ln w="19050">
            <a:solidFill>
              <a:schemeClr val="tx1">
                <a:lumMod val="85000"/>
                <a:lumOff val="15000"/>
                <a:alpha val="36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D44659B-C883-594A-B6C0-AA5967112722}"/>
              </a:ext>
            </a:extLst>
          </p:cNvPr>
          <p:cNvCxnSpPr>
            <a:cxnSpLocks/>
          </p:cNvCxnSpPr>
          <p:nvPr/>
        </p:nvCxnSpPr>
        <p:spPr>
          <a:xfrm flipV="1">
            <a:off x="1506071" y="3471751"/>
            <a:ext cx="0" cy="1529160"/>
          </a:xfrm>
          <a:prstGeom prst="line">
            <a:avLst/>
          </a:prstGeom>
          <a:ln w="19050">
            <a:solidFill>
              <a:schemeClr val="tx1">
                <a:lumMod val="85000"/>
                <a:lumOff val="15000"/>
                <a:alpha val="36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E3A7EE0-313B-004E-A080-BC674600DD09}"/>
              </a:ext>
            </a:extLst>
          </p:cNvPr>
          <p:cNvCxnSpPr>
            <a:cxnSpLocks/>
          </p:cNvCxnSpPr>
          <p:nvPr/>
        </p:nvCxnSpPr>
        <p:spPr>
          <a:xfrm flipV="1">
            <a:off x="10560423" y="3471751"/>
            <a:ext cx="0" cy="1529160"/>
          </a:xfrm>
          <a:prstGeom prst="line">
            <a:avLst/>
          </a:prstGeom>
          <a:ln w="19050">
            <a:solidFill>
              <a:schemeClr val="tx1">
                <a:lumMod val="85000"/>
                <a:lumOff val="15000"/>
                <a:alpha val="36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93B60BF8-281A-2243-A51D-64964D19BE9F}"/>
              </a:ext>
            </a:extLst>
          </p:cNvPr>
          <p:cNvSpPr>
            <a:spLocks noGrp="1"/>
          </p:cNvSpPr>
          <p:nvPr>
            <p:ph type="sldNum" sz="quarter" idx="12"/>
          </p:nvPr>
        </p:nvSpPr>
        <p:spPr/>
        <p:txBody>
          <a:bodyPr/>
          <a:lstStyle/>
          <a:p>
            <a:fld id="{0DDAE6D7-7798-40F7-910A-F7FBD39DBC25}" type="slidenum">
              <a:rPr lang="sv-SE" smtClean="0"/>
              <a:pPr/>
              <a:t>19</a:t>
            </a:fld>
            <a:endParaRPr lang="sv-SE"/>
          </a:p>
        </p:txBody>
      </p:sp>
      <p:sp>
        <p:nvSpPr>
          <p:cNvPr id="46" name="Graphic 20">
            <a:extLst>
              <a:ext uri="{FF2B5EF4-FFF2-40B4-BE49-F238E27FC236}">
                <a16:creationId xmlns:a16="http://schemas.microsoft.com/office/drawing/2014/main" id="{383AAF24-F88F-8B42-95AB-7FF286D27383}"/>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47" name="Rectangle 46">
            <a:extLst>
              <a:ext uri="{FF2B5EF4-FFF2-40B4-BE49-F238E27FC236}">
                <a16:creationId xmlns:a16="http://schemas.microsoft.com/office/drawing/2014/main" id="{32D140A8-85D5-BC4F-BD66-48A5280765D7}"/>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48" name="Picture 4" descr="Logo, company name&#10;&#10;Description automatically generated">
            <a:extLst>
              <a:ext uri="{FF2B5EF4-FFF2-40B4-BE49-F238E27FC236}">
                <a16:creationId xmlns:a16="http://schemas.microsoft.com/office/drawing/2014/main" id="{82625558-A841-AC4D-9AF1-1F1BDCFD1F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297838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642BB-B751-6E4A-BE07-03296A1F9C0F}"/>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6858000"/>
          </a:xfrm>
          <a:prstGeom prst="rect">
            <a:avLst/>
          </a:prstGeom>
          <a:noFill/>
          <a:ln>
            <a:noFill/>
          </a:ln>
        </p:spPr>
      </p:pic>
      <p:sp>
        <p:nvSpPr>
          <p:cNvPr id="9" name="Rectangle 8">
            <a:extLst>
              <a:ext uri="{FF2B5EF4-FFF2-40B4-BE49-F238E27FC236}">
                <a16:creationId xmlns:a16="http://schemas.microsoft.com/office/drawing/2014/main" id="{CF369436-849B-F34D-8E24-2A1EA86A51B0}"/>
              </a:ext>
            </a:extLst>
          </p:cNvPr>
          <p:cNvSpPr/>
          <p:nvPr/>
        </p:nvSpPr>
        <p:spPr>
          <a:xfrm>
            <a:off x="0" y="0"/>
            <a:ext cx="12192000" cy="6858000"/>
          </a:xfrm>
          <a:prstGeom prst="rect">
            <a:avLst/>
          </a:prstGeom>
          <a:gradFill>
            <a:gsLst>
              <a:gs pos="79000">
                <a:schemeClr val="tx1">
                  <a:lumMod val="85000"/>
                  <a:lumOff val="15000"/>
                  <a:alpha val="69000"/>
                </a:schemeClr>
              </a:gs>
              <a:gs pos="50000">
                <a:schemeClr val="accent1">
                  <a:alpha val="0"/>
                  <a:lumMod val="0"/>
                  <a:lumOff val="100000"/>
                </a:schemeClr>
              </a:gs>
              <a:gs pos="91000">
                <a:schemeClr val="tx1">
                  <a:lumMod val="85000"/>
                  <a:lumOff val="15000"/>
                  <a:alpha val="66000"/>
                </a:schemeClr>
              </a:gs>
              <a:gs pos="100000">
                <a:schemeClr val="tx1">
                  <a:lumMod val="85000"/>
                  <a:lumOff val="15000"/>
                  <a:alpha val="65000"/>
                </a:schemeClr>
              </a:gs>
            </a:gsLst>
            <a:lin ang="6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Box 3">
            <a:extLst>
              <a:ext uri="{FF2B5EF4-FFF2-40B4-BE49-F238E27FC236}">
                <a16:creationId xmlns:a16="http://schemas.microsoft.com/office/drawing/2014/main" id="{B6B0C4EA-8AC5-DB4F-853B-80A0612A5B51}"/>
              </a:ext>
            </a:extLst>
          </p:cNvPr>
          <p:cNvSpPr txBox="1"/>
          <p:nvPr/>
        </p:nvSpPr>
        <p:spPr>
          <a:xfrm>
            <a:off x="819151" y="3919046"/>
            <a:ext cx="4523814" cy="830997"/>
          </a:xfrm>
          <a:prstGeom prst="rect">
            <a:avLst/>
          </a:prstGeom>
          <a:noFill/>
        </p:spPr>
        <p:txBody>
          <a:bodyPr wrap="square" rtlCol="0">
            <a:spAutoFit/>
          </a:bodyPr>
          <a:lstStyle/>
          <a:p>
            <a:r>
              <a:rPr lang="fi-FI" sz="1600" b="1" err="1">
                <a:solidFill>
                  <a:schemeClr val="bg1"/>
                </a:solidFill>
              </a:rPr>
              <a:t>Raseborg får ett nytt kulturkvarter med en ny museibyggnad vid Gustav Wasas gata i Ekenäs, ett stenkast från Rådhustorget.</a:t>
            </a:r>
          </a:p>
        </p:txBody>
      </p:sp>
      <p:sp>
        <p:nvSpPr>
          <p:cNvPr id="14" name="TextBox 13">
            <a:extLst>
              <a:ext uri="{FF2B5EF4-FFF2-40B4-BE49-F238E27FC236}">
                <a16:creationId xmlns:a16="http://schemas.microsoft.com/office/drawing/2014/main" id="{98A212F7-9F7B-4C4C-98CE-37CC716A75C3}"/>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JKMM 1/2021 </a:t>
            </a:r>
          </a:p>
        </p:txBody>
      </p:sp>
      <p:sp>
        <p:nvSpPr>
          <p:cNvPr id="10" name="TextBox 9">
            <a:extLst>
              <a:ext uri="{FF2B5EF4-FFF2-40B4-BE49-F238E27FC236}">
                <a16:creationId xmlns:a16="http://schemas.microsoft.com/office/drawing/2014/main" id="{F4AC32D9-9FD4-594B-9BEF-7D63FB9187C8}"/>
              </a:ext>
            </a:extLst>
          </p:cNvPr>
          <p:cNvSpPr txBox="1"/>
          <p:nvPr/>
        </p:nvSpPr>
        <p:spPr>
          <a:xfrm>
            <a:off x="819150" y="4846528"/>
            <a:ext cx="4523814" cy="1077218"/>
          </a:xfrm>
          <a:prstGeom prst="rect">
            <a:avLst/>
          </a:prstGeom>
          <a:noFill/>
        </p:spPr>
        <p:txBody>
          <a:bodyPr wrap="square" rtlCol="0">
            <a:spAutoFit/>
          </a:bodyPr>
          <a:lstStyle/>
          <a:p>
            <a:r>
              <a:rPr lang="fi-FI" sz="1600" err="1">
                <a:solidFill>
                  <a:schemeClr val="bg1"/>
                </a:solidFill>
              </a:rPr>
              <a:t>Raasepori saa Tammisaaren Kustaa Vaasan kadulle rakennettavan uuden museo-rakennuksen myötä uuden kulttuurikorttelin, kivenheiton päästä Raatihuoneentorilta. </a:t>
            </a:r>
            <a:endParaRPr lang="sv-SE" sz="1600">
              <a:solidFill>
                <a:schemeClr val="bg1"/>
              </a:solidFill>
            </a:endParaRPr>
          </a:p>
        </p:txBody>
      </p:sp>
      <p:sp>
        <p:nvSpPr>
          <p:cNvPr id="5" name="Slide Number Placeholder 4">
            <a:extLst>
              <a:ext uri="{FF2B5EF4-FFF2-40B4-BE49-F238E27FC236}">
                <a16:creationId xmlns:a16="http://schemas.microsoft.com/office/drawing/2014/main" id="{BCA93E0B-AF11-3A4E-AFF3-467172D3AEA0}"/>
              </a:ext>
            </a:extLst>
          </p:cNvPr>
          <p:cNvSpPr>
            <a:spLocks noGrp="1"/>
          </p:cNvSpPr>
          <p:nvPr>
            <p:ph type="sldNum" sz="quarter" idx="12"/>
          </p:nvPr>
        </p:nvSpPr>
        <p:spPr/>
        <p:txBody>
          <a:bodyPr/>
          <a:lstStyle/>
          <a:p>
            <a:fld id="{0DDAE6D7-7798-40F7-910A-F7FBD39DBC25}" type="slidenum">
              <a:rPr lang="sv-SE" smtClean="0"/>
              <a:pPr/>
              <a:t>2</a:t>
            </a:fld>
            <a:endParaRPr lang="sv-SE"/>
          </a:p>
        </p:txBody>
      </p:sp>
      <p:sp>
        <p:nvSpPr>
          <p:cNvPr id="11" name="Graphic 20">
            <a:extLst>
              <a:ext uri="{FF2B5EF4-FFF2-40B4-BE49-F238E27FC236}">
                <a16:creationId xmlns:a16="http://schemas.microsoft.com/office/drawing/2014/main" id="{9B254450-B922-7B42-9C40-F5943981C007}"/>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2" name="Rectangle 11">
            <a:extLst>
              <a:ext uri="{FF2B5EF4-FFF2-40B4-BE49-F238E27FC236}">
                <a16:creationId xmlns:a16="http://schemas.microsoft.com/office/drawing/2014/main" id="{29F69FC6-35C1-BA47-82C0-BEFF5BE14A2D}"/>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3" name="Picture 4" descr="Logo, company name&#10;&#10;Description automatically generated">
            <a:extLst>
              <a:ext uri="{FF2B5EF4-FFF2-40B4-BE49-F238E27FC236}">
                <a16:creationId xmlns:a16="http://schemas.microsoft.com/office/drawing/2014/main" id="{50E4803D-EC92-6B49-B2FC-3E73297C53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323604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92F7CE-6296-064B-930D-7C5FD105D0F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6857999"/>
          </a:xfrm>
          <a:prstGeom prst="rect">
            <a:avLst/>
          </a:prstGeom>
          <a:noFill/>
          <a:ln>
            <a:noFill/>
          </a:ln>
        </p:spPr>
      </p:pic>
      <p:sp>
        <p:nvSpPr>
          <p:cNvPr id="16" name="Rectangle 15">
            <a:extLst>
              <a:ext uri="{FF2B5EF4-FFF2-40B4-BE49-F238E27FC236}">
                <a16:creationId xmlns:a16="http://schemas.microsoft.com/office/drawing/2014/main" id="{AEF5DB55-44B3-484D-85D2-3653CB6DD54D}"/>
              </a:ext>
            </a:extLst>
          </p:cNvPr>
          <p:cNvSpPr/>
          <p:nvPr/>
        </p:nvSpPr>
        <p:spPr>
          <a:xfrm>
            <a:off x="0" y="0"/>
            <a:ext cx="12192000" cy="6876572"/>
          </a:xfrm>
          <a:prstGeom prst="rect">
            <a:avLst/>
          </a:prstGeom>
          <a:solidFill>
            <a:srgbClr val="BB9056">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Box 11">
            <a:extLst>
              <a:ext uri="{FF2B5EF4-FFF2-40B4-BE49-F238E27FC236}">
                <a16:creationId xmlns:a16="http://schemas.microsoft.com/office/drawing/2014/main" id="{D2E92DCA-0F57-A54C-B4CB-05BB9DAC8631}"/>
              </a:ext>
            </a:extLst>
          </p:cNvPr>
          <p:cNvSpPr txBox="1"/>
          <p:nvPr/>
        </p:nvSpPr>
        <p:spPr>
          <a:xfrm>
            <a:off x="819151" y="1356914"/>
            <a:ext cx="10461624" cy="1107996"/>
          </a:xfrm>
          <a:prstGeom prst="rect">
            <a:avLst/>
          </a:prstGeom>
          <a:noFill/>
        </p:spPr>
        <p:txBody>
          <a:bodyPr wrap="square" rtlCol="0">
            <a:spAutoFit/>
          </a:bodyPr>
          <a:lstStyle/>
          <a:p>
            <a:r>
              <a:rPr lang="fi-FI" sz="6600" b="1" dirty="0" err="1">
                <a:solidFill>
                  <a:schemeClr val="bg1"/>
                </a:solidFill>
              </a:rPr>
              <a:t>Verksamheten</a:t>
            </a:r>
            <a:endParaRPr lang="fi-FI" sz="6600" b="1" dirty="0">
              <a:solidFill>
                <a:schemeClr val="bg1"/>
              </a:solidFill>
            </a:endParaRPr>
          </a:p>
        </p:txBody>
      </p:sp>
      <p:sp>
        <p:nvSpPr>
          <p:cNvPr id="13" name="TextBox 12">
            <a:extLst>
              <a:ext uri="{FF2B5EF4-FFF2-40B4-BE49-F238E27FC236}">
                <a16:creationId xmlns:a16="http://schemas.microsoft.com/office/drawing/2014/main" id="{5EC86087-1FBF-1C46-89F7-EC0F8B6A85E2}"/>
              </a:ext>
            </a:extLst>
          </p:cNvPr>
          <p:cNvSpPr txBox="1"/>
          <p:nvPr/>
        </p:nvSpPr>
        <p:spPr>
          <a:xfrm>
            <a:off x="819151" y="2339576"/>
            <a:ext cx="10461624" cy="1107996"/>
          </a:xfrm>
          <a:prstGeom prst="rect">
            <a:avLst/>
          </a:prstGeom>
          <a:noFill/>
        </p:spPr>
        <p:txBody>
          <a:bodyPr wrap="square" rtlCol="0">
            <a:spAutoFit/>
          </a:bodyPr>
          <a:lstStyle/>
          <a:p>
            <a:r>
              <a:rPr lang="fi-FI" sz="6600" dirty="0" err="1">
                <a:solidFill>
                  <a:schemeClr val="bg1"/>
                </a:solidFill>
              </a:rPr>
              <a:t>Toiminta</a:t>
            </a:r>
            <a:endParaRPr lang="fi-FI" sz="6600" dirty="0">
              <a:solidFill>
                <a:schemeClr val="bg1"/>
              </a:solidFill>
            </a:endParaRPr>
          </a:p>
        </p:txBody>
      </p:sp>
      <p:sp>
        <p:nvSpPr>
          <p:cNvPr id="9" name="TextBox 8">
            <a:extLst>
              <a:ext uri="{FF2B5EF4-FFF2-40B4-BE49-F238E27FC236}">
                <a16:creationId xmlns:a16="http://schemas.microsoft.com/office/drawing/2014/main" id="{782F9999-D03F-9D49-B3D4-69A41EC151E9}"/>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JKMM 2019</a:t>
            </a:r>
          </a:p>
        </p:txBody>
      </p:sp>
      <p:sp>
        <p:nvSpPr>
          <p:cNvPr id="3" name="Slide Number Placeholder 2">
            <a:extLst>
              <a:ext uri="{FF2B5EF4-FFF2-40B4-BE49-F238E27FC236}">
                <a16:creationId xmlns:a16="http://schemas.microsoft.com/office/drawing/2014/main" id="{31AD27AB-F8AD-6D45-8B6F-123FB7A7D28E}"/>
              </a:ext>
            </a:extLst>
          </p:cNvPr>
          <p:cNvSpPr>
            <a:spLocks noGrp="1"/>
          </p:cNvSpPr>
          <p:nvPr>
            <p:ph type="sldNum" sz="quarter" idx="12"/>
          </p:nvPr>
        </p:nvSpPr>
        <p:spPr/>
        <p:txBody>
          <a:bodyPr/>
          <a:lstStyle/>
          <a:p>
            <a:fld id="{0DDAE6D7-7798-40F7-910A-F7FBD39DBC25}" type="slidenum">
              <a:rPr lang="sv-SE" smtClean="0"/>
              <a:pPr/>
              <a:t>20</a:t>
            </a:fld>
            <a:endParaRPr lang="sv-SE"/>
          </a:p>
        </p:txBody>
      </p:sp>
      <p:sp>
        <p:nvSpPr>
          <p:cNvPr id="11" name="Graphic 20">
            <a:extLst>
              <a:ext uri="{FF2B5EF4-FFF2-40B4-BE49-F238E27FC236}">
                <a16:creationId xmlns:a16="http://schemas.microsoft.com/office/drawing/2014/main" id="{CCB60A0B-03B1-7449-A5E5-92904EE0D2F2}"/>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7" name="Rectangle 16">
            <a:extLst>
              <a:ext uri="{FF2B5EF4-FFF2-40B4-BE49-F238E27FC236}">
                <a16:creationId xmlns:a16="http://schemas.microsoft.com/office/drawing/2014/main" id="{956B4F31-A99A-D047-ABBD-5817C089ACD7}"/>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8" name="Picture 4" descr="Logo, company name&#10;&#10;Description automatically generated">
            <a:extLst>
              <a:ext uri="{FF2B5EF4-FFF2-40B4-BE49-F238E27FC236}">
                <a16:creationId xmlns:a16="http://schemas.microsoft.com/office/drawing/2014/main" id="{C9B81AF3-86D7-9342-831B-A021522628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186943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E980D8BD-526A-954E-BF61-6C9593C77E3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6096000" cy="6858165"/>
          </a:xfrm>
          <a:prstGeom prst="rect">
            <a:avLst/>
          </a:prstGeom>
          <a:noFill/>
          <a:ln w="53975">
            <a:no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68C4F1C-FB11-8A40-BBCF-2B868B17EA82}"/>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Utställningskatalog 2018</a:t>
            </a:r>
          </a:p>
        </p:txBody>
      </p:sp>
      <p:sp>
        <p:nvSpPr>
          <p:cNvPr id="24" name="TextBox 23">
            <a:extLst>
              <a:ext uri="{FF2B5EF4-FFF2-40B4-BE49-F238E27FC236}">
                <a16:creationId xmlns:a16="http://schemas.microsoft.com/office/drawing/2014/main" id="{E13855A4-B552-A348-B3AB-C2EA8B0B5E74}"/>
              </a:ext>
            </a:extLst>
          </p:cNvPr>
          <p:cNvSpPr txBox="1"/>
          <p:nvPr/>
        </p:nvSpPr>
        <p:spPr>
          <a:xfrm>
            <a:off x="6946389" y="1208828"/>
            <a:ext cx="4194362" cy="1323439"/>
          </a:xfrm>
          <a:prstGeom prst="rect">
            <a:avLst/>
          </a:prstGeom>
          <a:noFill/>
        </p:spPr>
        <p:txBody>
          <a:bodyPr wrap="square" rtlCol="0">
            <a:spAutoFit/>
          </a:bodyPr>
          <a:lstStyle/>
          <a:p>
            <a:r>
              <a:rPr lang="fi-FI" sz="2000" b="1" dirty="0" err="1">
                <a:solidFill>
                  <a:schemeClr val="tx1">
                    <a:lumMod val="85000"/>
                    <a:lumOff val="15000"/>
                  </a:schemeClr>
                </a:solidFill>
              </a:rPr>
              <a:t>Bakom museiprojektet ligger ett mångårigt samarbete mellan </a:t>
            </a:r>
            <a:br>
              <a:rPr lang="fi-FI" sz="2000" b="1" dirty="0" err="1">
                <a:solidFill>
                  <a:schemeClr val="tx1">
                    <a:lumMod val="85000"/>
                    <a:lumOff val="15000"/>
                  </a:schemeClr>
                </a:solidFill>
              </a:rPr>
            </a:br>
            <a:r>
              <a:rPr lang="fi-FI" sz="2000" b="1" dirty="0" err="1">
                <a:solidFill>
                  <a:schemeClr val="tx1">
                    <a:lumMod val="85000"/>
                    <a:lumOff val="15000"/>
                  </a:schemeClr>
                </a:solidFill>
              </a:rPr>
              <a:t>Raseborgs museum och </a:t>
            </a:r>
            <a:br>
              <a:rPr lang="fi-FI" sz="2000" b="1" dirty="0" err="1">
                <a:solidFill>
                  <a:schemeClr val="tx1">
                    <a:lumMod val="85000"/>
                    <a:lumOff val="15000"/>
                  </a:schemeClr>
                </a:solidFill>
              </a:rPr>
            </a:br>
            <a:r>
              <a:rPr lang="fi-FI" sz="2000" b="1" dirty="0" err="1">
                <a:solidFill>
                  <a:schemeClr val="tx1">
                    <a:lumMod val="85000"/>
                    <a:lumOff val="15000"/>
                  </a:schemeClr>
                </a:solidFill>
              </a:rPr>
              <a:t>Albert de la Chapelle</a:t>
            </a:r>
          </a:p>
        </p:txBody>
      </p:sp>
      <p:sp>
        <p:nvSpPr>
          <p:cNvPr id="25" name="TextBox 24">
            <a:extLst>
              <a:ext uri="{FF2B5EF4-FFF2-40B4-BE49-F238E27FC236}">
                <a16:creationId xmlns:a16="http://schemas.microsoft.com/office/drawing/2014/main" id="{DF07A203-206B-4E4C-A163-106C4E9A9F8E}"/>
              </a:ext>
            </a:extLst>
          </p:cNvPr>
          <p:cNvSpPr txBox="1"/>
          <p:nvPr/>
        </p:nvSpPr>
        <p:spPr>
          <a:xfrm>
            <a:off x="6946389" y="3841055"/>
            <a:ext cx="3775363" cy="1323439"/>
          </a:xfrm>
          <a:prstGeom prst="rect">
            <a:avLst/>
          </a:prstGeom>
          <a:noFill/>
        </p:spPr>
        <p:txBody>
          <a:bodyPr wrap="square" rtlCol="0">
            <a:spAutoFit/>
          </a:bodyPr>
          <a:lstStyle/>
          <a:p>
            <a:r>
              <a:rPr lang="fi-FI" sz="2000" dirty="0" err="1">
                <a:solidFill>
                  <a:schemeClr val="tx1">
                    <a:lumMod val="85000"/>
                    <a:lumOff val="15000"/>
                  </a:schemeClr>
                </a:solidFill>
              </a:rPr>
              <a:t>Museohankkeen taustalla on monivuotinen yhteistyö Raaseporin museon ja Albert de la Chapellen kesken</a:t>
            </a:r>
          </a:p>
        </p:txBody>
      </p:sp>
      <p:sp>
        <p:nvSpPr>
          <p:cNvPr id="26" name="TextBox 25">
            <a:extLst>
              <a:ext uri="{FF2B5EF4-FFF2-40B4-BE49-F238E27FC236}">
                <a16:creationId xmlns:a16="http://schemas.microsoft.com/office/drawing/2014/main" id="{A24A2845-CCF6-4744-BA41-B760F79C0283}"/>
              </a:ext>
            </a:extLst>
          </p:cNvPr>
          <p:cNvSpPr txBox="1"/>
          <p:nvPr/>
        </p:nvSpPr>
        <p:spPr>
          <a:xfrm>
            <a:off x="6946390" y="2604207"/>
            <a:ext cx="4328581" cy="1092607"/>
          </a:xfrm>
          <a:prstGeom prst="rect">
            <a:avLst/>
          </a:prstGeom>
          <a:noFill/>
        </p:spPr>
        <p:txBody>
          <a:bodyPr wrap="square" rtlCol="0">
            <a:spAutoFit/>
          </a:bodyPr>
          <a:lstStyle/>
          <a:p>
            <a:pPr marL="285750" indent="-285750">
              <a:buFont typeface="Wingdings" pitchFamily="2" charset="2"/>
              <a:buChar char="Ø"/>
            </a:pPr>
            <a:r>
              <a:rPr lang="fi-FI" sz="1300" b="1">
                <a:solidFill>
                  <a:schemeClr val="tx1">
                    <a:lumMod val="85000"/>
                    <a:lumOff val="15000"/>
                  </a:schemeClr>
                </a:solidFill>
              </a:rPr>
              <a:t>Stöd och donationer av konstverk sedan 2005</a:t>
            </a:r>
          </a:p>
          <a:p>
            <a:pPr marL="285750" indent="-285750">
              <a:buFont typeface="Wingdings" pitchFamily="2" charset="2"/>
              <a:buChar char="Ø"/>
            </a:pPr>
            <a:endParaRPr lang="fi-FI" sz="1300" b="1">
              <a:solidFill>
                <a:schemeClr val="tx1">
                  <a:lumMod val="85000"/>
                  <a:lumOff val="15000"/>
                </a:schemeClr>
              </a:solidFill>
            </a:endParaRPr>
          </a:p>
          <a:p>
            <a:pPr marL="285750" indent="-285750">
              <a:buFont typeface="Wingdings" pitchFamily="2" charset="2"/>
              <a:buChar char="Ø"/>
            </a:pPr>
            <a:r>
              <a:rPr lang="fi-FI" sz="1300" b="1">
                <a:solidFill>
                  <a:schemeClr val="tx1">
                    <a:lumMod val="85000"/>
                    <a:lumOff val="15000"/>
                  </a:schemeClr>
                </a:solidFill>
              </a:rPr>
              <a:t>Utställning av verken 2018</a:t>
            </a:r>
          </a:p>
          <a:p>
            <a:pPr marL="285750" indent="-285750">
              <a:buFont typeface="Wingdings" pitchFamily="2" charset="2"/>
              <a:buChar char="Ø"/>
            </a:pPr>
            <a:endParaRPr lang="fi-FI" sz="1300" b="1">
              <a:solidFill>
                <a:schemeClr val="tx1">
                  <a:lumMod val="85000"/>
                  <a:lumOff val="15000"/>
                </a:schemeClr>
              </a:solidFill>
            </a:endParaRPr>
          </a:p>
          <a:p>
            <a:pPr marL="285750" indent="-285750">
              <a:buFont typeface="Wingdings" pitchFamily="2" charset="2"/>
              <a:buChar char="Ø"/>
            </a:pPr>
            <a:r>
              <a:rPr lang="fi-FI" sz="1300" b="1">
                <a:solidFill>
                  <a:schemeClr val="tx1">
                    <a:lumMod val="85000"/>
                    <a:lumOff val="15000"/>
                  </a:schemeClr>
                </a:solidFill>
              </a:rPr>
              <a:t>Arkitekttävling 2018-19</a:t>
            </a:r>
          </a:p>
        </p:txBody>
      </p:sp>
      <p:sp>
        <p:nvSpPr>
          <p:cNvPr id="27" name="TextBox 26">
            <a:extLst>
              <a:ext uri="{FF2B5EF4-FFF2-40B4-BE49-F238E27FC236}">
                <a16:creationId xmlns:a16="http://schemas.microsoft.com/office/drawing/2014/main" id="{33AED0F3-07D0-2F4F-A1FB-66861703253E}"/>
              </a:ext>
            </a:extLst>
          </p:cNvPr>
          <p:cNvSpPr txBox="1"/>
          <p:nvPr/>
        </p:nvSpPr>
        <p:spPr>
          <a:xfrm>
            <a:off x="6946390" y="5240600"/>
            <a:ext cx="4328581" cy="1092607"/>
          </a:xfrm>
          <a:prstGeom prst="rect">
            <a:avLst/>
          </a:prstGeom>
          <a:noFill/>
        </p:spPr>
        <p:txBody>
          <a:bodyPr wrap="square" rtlCol="0">
            <a:spAutoFit/>
          </a:bodyPr>
          <a:lstStyle/>
          <a:p>
            <a:pPr marL="285750" indent="-285750">
              <a:buFont typeface="Wingdings" pitchFamily="2" charset="2"/>
              <a:buChar char="Ø"/>
            </a:pPr>
            <a:r>
              <a:rPr lang="fi-FI" sz="1300">
                <a:solidFill>
                  <a:schemeClr val="tx1">
                    <a:lumMod val="85000"/>
                    <a:lumOff val="15000"/>
                  </a:schemeClr>
                </a:solidFill>
              </a:rPr>
              <a:t>Tukea ja taideteosten lahjoituksia v. 2005 alkaen</a:t>
            </a:r>
          </a:p>
          <a:p>
            <a:pPr marL="285750" indent="-285750">
              <a:buFont typeface="Wingdings" pitchFamily="2" charset="2"/>
              <a:buChar char="Ø"/>
            </a:pPr>
            <a:endParaRPr lang="fi-FI" sz="1300">
              <a:solidFill>
                <a:schemeClr val="tx1">
                  <a:lumMod val="85000"/>
                  <a:lumOff val="15000"/>
                </a:schemeClr>
              </a:solidFill>
            </a:endParaRPr>
          </a:p>
          <a:p>
            <a:pPr marL="285750" indent="-285750">
              <a:buFont typeface="Wingdings" pitchFamily="2" charset="2"/>
              <a:buChar char="Ø"/>
            </a:pPr>
            <a:r>
              <a:rPr lang="fi-FI" sz="1300">
                <a:solidFill>
                  <a:schemeClr val="tx1">
                    <a:lumMod val="85000"/>
                    <a:lumOff val="15000"/>
                  </a:schemeClr>
                </a:solidFill>
              </a:rPr>
              <a:t>Taideteosten näyttely v. 2018 </a:t>
            </a:r>
          </a:p>
          <a:p>
            <a:pPr marL="285750" indent="-285750">
              <a:buFont typeface="Wingdings" pitchFamily="2" charset="2"/>
              <a:buChar char="Ø"/>
            </a:pPr>
            <a:endParaRPr lang="fi-FI" sz="1300">
              <a:solidFill>
                <a:schemeClr val="tx1">
                  <a:lumMod val="85000"/>
                  <a:lumOff val="15000"/>
                </a:schemeClr>
              </a:solidFill>
            </a:endParaRPr>
          </a:p>
          <a:p>
            <a:pPr marL="285750" indent="-285750">
              <a:buFont typeface="Wingdings" pitchFamily="2" charset="2"/>
              <a:buChar char="Ø"/>
            </a:pPr>
            <a:r>
              <a:rPr lang="fi-FI" sz="1300">
                <a:solidFill>
                  <a:schemeClr val="tx1">
                    <a:lumMod val="85000"/>
                    <a:lumOff val="15000"/>
                  </a:schemeClr>
                </a:solidFill>
              </a:rPr>
              <a:t>Arkkitehtikilpailu 2018-2019</a:t>
            </a:r>
          </a:p>
        </p:txBody>
      </p:sp>
      <p:sp>
        <p:nvSpPr>
          <p:cNvPr id="3" name="Slide Number Placeholder 2">
            <a:extLst>
              <a:ext uri="{FF2B5EF4-FFF2-40B4-BE49-F238E27FC236}">
                <a16:creationId xmlns:a16="http://schemas.microsoft.com/office/drawing/2014/main" id="{D9A471FE-51D9-E548-B4EC-4F218280BFF9}"/>
              </a:ext>
            </a:extLst>
          </p:cNvPr>
          <p:cNvSpPr>
            <a:spLocks noGrp="1"/>
          </p:cNvSpPr>
          <p:nvPr>
            <p:ph type="sldNum" sz="quarter" idx="12"/>
          </p:nvPr>
        </p:nvSpPr>
        <p:spPr/>
        <p:txBody>
          <a:bodyPr/>
          <a:lstStyle/>
          <a:p>
            <a:fld id="{0DDAE6D7-7798-40F7-910A-F7FBD39DBC25}" type="slidenum">
              <a:rPr lang="sv-SE" smtClean="0"/>
              <a:pPr/>
              <a:t>21</a:t>
            </a:fld>
            <a:endParaRPr lang="sv-SE"/>
          </a:p>
        </p:txBody>
      </p:sp>
      <p:pic>
        <p:nvPicPr>
          <p:cNvPr id="11" name="Picture 10">
            <a:extLst>
              <a:ext uri="{FF2B5EF4-FFF2-40B4-BE49-F238E27FC236}">
                <a16:creationId xmlns:a16="http://schemas.microsoft.com/office/drawing/2014/main" id="{9AF44B6A-D3FF-3046-991C-E656C4C636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15" name="Rectangle 14">
            <a:extLst>
              <a:ext uri="{FF2B5EF4-FFF2-40B4-BE49-F238E27FC236}">
                <a16:creationId xmlns:a16="http://schemas.microsoft.com/office/drawing/2014/main" id="{A3FA7CAF-E2D7-8C41-8E85-DCFB4630BDE0}"/>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16" name="Picture 7" descr="A picture containing shape&#10;&#10;Description automatically generated">
            <a:extLst>
              <a:ext uri="{FF2B5EF4-FFF2-40B4-BE49-F238E27FC236}">
                <a16:creationId xmlns:a16="http://schemas.microsoft.com/office/drawing/2014/main" id="{51FC916A-BD01-9B43-B2ED-FC75FC3988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2867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544A18B7-9647-374B-ABCC-367766051184}"/>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046861" y="77661"/>
            <a:ext cx="4120303" cy="6780340"/>
          </a:xfrm>
          <a:prstGeom prst="rect">
            <a:avLst/>
          </a:prstGeom>
        </p:spPr>
      </p:pic>
      <p:sp>
        <p:nvSpPr>
          <p:cNvPr id="52" name="Rectangle 51">
            <a:extLst>
              <a:ext uri="{FF2B5EF4-FFF2-40B4-BE49-F238E27FC236}">
                <a16:creationId xmlns:a16="http://schemas.microsoft.com/office/drawing/2014/main" id="{EBD12B67-B4C6-AF45-B2E5-5EB3E84943CC}"/>
              </a:ext>
            </a:extLst>
          </p:cNvPr>
          <p:cNvSpPr/>
          <p:nvPr/>
        </p:nvSpPr>
        <p:spPr>
          <a:xfrm>
            <a:off x="4046861" y="-39755"/>
            <a:ext cx="4120303" cy="668435"/>
          </a:xfrm>
          <a:prstGeom prst="rect">
            <a:avLst/>
          </a:prstGeom>
          <a:solidFill>
            <a:srgbClr val="DF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TextBox 42">
            <a:extLst>
              <a:ext uri="{FF2B5EF4-FFF2-40B4-BE49-F238E27FC236}">
                <a16:creationId xmlns:a16="http://schemas.microsoft.com/office/drawing/2014/main" id="{5C505C8A-3292-5E4B-8273-2EC5412D78D3}"/>
              </a:ext>
            </a:extLst>
          </p:cNvPr>
          <p:cNvSpPr txBox="1"/>
          <p:nvPr/>
        </p:nvSpPr>
        <p:spPr>
          <a:xfrm>
            <a:off x="808737" y="1427537"/>
            <a:ext cx="3055017" cy="584775"/>
          </a:xfrm>
          <a:prstGeom prst="rect">
            <a:avLst/>
          </a:prstGeom>
          <a:noFill/>
        </p:spPr>
        <p:txBody>
          <a:bodyPr wrap="square" rtlCol="0">
            <a:spAutoFit/>
          </a:bodyPr>
          <a:lstStyle/>
          <a:p>
            <a:r>
              <a:rPr lang="fi-FI" sz="1600" b="1" spc="300">
                <a:solidFill>
                  <a:schemeClr val="tx1">
                    <a:lumMod val="85000"/>
                    <a:lumOff val="15000"/>
                  </a:schemeClr>
                </a:solidFill>
              </a:rPr>
              <a:t>VERKSAMHETENS PROFILERING </a:t>
            </a:r>
            <a:endParaRPr lang="fi-FI" sz="1600" b="1" spc="300">
              <a:solidFill>
                <a:schemeClr val="tx1">
                  <a:lumMod val="85000"/>
                  <a:lumOff val="15000"/>
                </a:schemeClr>
              </a:solidFill>
              <a:cs typeface="Arial"/>
            </a:endParaRPr>
          </a:p>
        </p:txBody>
      </p:sp>
      <p:sp>
        <p:nvSpPr>
          <p:cNvPr id="44" name="TextBox 43">
            <a:extLst>
              <a:ext uri="{FF2B5EF4-FFF2-40B4-BE49-F238E27FC236}">
                <a16:creationId xmlns:a16="http://schemas.microsoft.com/office/drawing/2014/main" id="{CD9452EF-F8FA-F14E-8E1A-3E1D924932BF}"/>
              </a:ext>
            </a:extLst>
          </p:cNvPr>
          <p:cNvSpPr txBox="1"/>
          <p:nvPr/>
        </p:nvSpPr>
        <p:spPr>
          <a:xfrm>
            <a:off x="808739" y="2125820"/>
            <a:ext cx="2354762" cy="2677656"/>
          </a:xfrm>
          <a:prstGeom prst="rect">
            <a:avLst/>
          </a:prstGeom>
          <a:noFill/>
        </p:spPr>
        <p:txBody>
          <a:bodyPr wrap="square" rtlCol="0">
            <a:spAutoFit/>
          </a:bodyPr>
          <a:lstStyle/>
          <a:p>
            <a:r>
              <a:rPr lang="fi-FI" sz="1400" b="1">
                <a:solidFill>
                  <a:schemeClr val="tx1">
                    <a:lumMod val="85000"/>
                    <a:lumOff val="15000"/>
                  </a:schemeClr>
                </a:solidFill>
              </a:rPr>
              <a:t>Museet skall </a:t>
            </a:r>
            <a:r>
              <a:rPr lang="fi-FI" sz="1400">
                <a:solidFill>
                  <a:schemeClr val="tx1">
                    <a:lumMod val="85000"/>
                    <a:lumOff val="15000"/>
                  </a:schemeClr>
                </a:solidFill>
              </a:rPr>
              <a:t>huvudsakligen ordna utställningar av modern konst och samtidskonst med fokus på konst från Norden och Östersjöområdet.</a:t>
            </a:r>
          </a:p>
          <a:p>
            <a:endParaRPr lang="fi-FI" sz="1400">
              <a:solidFill>
                <a:schemeClr val="tx1">
                  <a:lumMod val="85000"/>
                  <a:lumOff val="15000"/>
                </a:schemeClr>
              </a:solidFill>
            </a:endParaRPr>
          </a:p>
          <a:p>
            <a:r>
              <a:rPr lang="fi-FI" sz="1400">
                <a:solidFill>
                  <a:schemeClr val="tx1">
                    <a:lumMod val="85000"/>
                    <a:lumOff val="15000"/>
                  </a:schemeClr>
                </a:solidFill>
              </a:rPr>
              <a:t>Utställningarna sammanställs från andra museer, privata samlingar och unga konstnärer.</a:t>
            </a:r>
          </a:p>
        </p:txBody>
      </p:sp>
      <p:sp>
        <p:nvSpPr>
          <p:cNvPr id="55" name="Oval 54">
            <a:extLst>
              <a:ext uri="{FF2B5EF4-FFF2-40B4-BE49-F238E27FC236}">
                <a16:creationId xmlns:a16="http://schemas.microsoft.com/office/drawing/2014/main" id="{5BDE96D1-899C-FD49-8E4B-92B9FE43C443}"/>
              </a:ext>
            </a:extLst>
          </p:cNvPr>
          <p:cNvSpPr/>
          <p:nvPr/>
        </p:nvSpPr>
        <p:spPr>
          <a:xfrm>
            <a:off x="4429997" y="713045"/>
            <a:ext cx="3342404" cy="4655812"/>
          </a:xfrm>
          <a:prstGeom prst="ellipse">
            <a:avLst/>
          </a:prstGeom>
          <a:noFill/>
          <a:ln w="63500">
            <a:solidFill>
              <a:srgbClr val="BB9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58" name="TextBox 57">
            <a:extLst>
              <a:ext uri="{FF2B5EF4-FFF2-40B4-BE49-F238E27FC236}">
                <a16:creationId xmlns:a16="http://schemas.microsoft.com/office/drawing/2014/main" id="{3D0F77A4-2991-D044-9B4C-6C510B245088}"/>
              </a:ext>
            </a:extLst>
          </p:cNvPr>
          <p:cNvSpPr txBox="1"/>
          <p:nvPr/>
        </p:nvSpPr>
        <p:spPr>
          <a:xfrm>
            <a:off x="8896571" y="1427536"/>
            <a:ext cx="2457230" cy="584775"/>
          </a:xfrm>
          <a:prstGeom prst="rect">
            <a:avLst/>
          </a:prstGeom>
          <a:noFill/>
        </p:spPr>
        <p:txBody>
          <a:bodyPr wrap="square" rtlCol="0">
            <a:spAutoFit/>
          </a:bodyPr>
          <a:lstStyle/>
          <a:p>
            <a:r>
              <a:rPr lang="fi-FI" sz="1600" b="1" spc="300" dirty="0" err="1">
                <a:solidFill>
                  <a:schemeClr val="tx1">
                    <a:lumMod val="85000"/>
                    <a:lumOff val="15000"/>
                  </a:schemeClr>
                </a:solidFill>
              </a:rPr>
              <a:t>TOIMINNAN SUUNTAUS</a:t>
            </a:r>
          </a:p>
        </p:txBody>
      </p:sp>
      <p:sp>
        <p:nvSpPr>
          <p:cNvPr id="59" name="TextBox 58">
            <a:extLst>
              <a:ext uri="{FF2B5EF4-FFF2-40B4-BE49-F238E27FC236}">
                <a16:creationId xmlns:a16="http://schemas.microsoft.com/office/drawing/2014/main" id="{6616DC52-986A-C042-93A6-4455DEF1D671}"/>
              </a:ext>
            </a:extLst>
          </p:cNvPr>
          <p:cNvSpPr txBox="1"/>
          <p:nvPr/>
        </p:nvSpPr>
        <p:spPr>
          <a:xfrm>
            <a:off x="8896572" y="2125820"/>
            <a:ext cx="2354762" cy="2462213"/>
          </a:xfrm>
          <a:prstGeom prst="rect">
            <a:avLst/>
          </a:prstGeom>
          <a:noFill/>
        </p:spPr>
        <p:txBody>
          <a:bodyPr wrap="square" rtlCol="0">
            <a:spAutoFit/>
          </a:bodyPr>
          <a:lstStyle/>
          <a:p>
            <a:r>
              <a:rPr lang="fi-FI" sz="1400" b="1">
                <a:solidFill>
                  <a:schemeClr val="tx1">
                    <a:lumMod val="85000"/>
                    <a:lumOff val="15000"/>
                  </a:schemeClr>
                </a:solidFill>
              </a:rPr>
              <a:t>Museo järjestää </a:t>
            </a:r>
            <a:r>
              <a:rPr lang="fi-FI" sz="1400">
                <a:solidFill>
                  <a:schemeClr val="tx1">
                    <a:lumMod val="85000"/>
                    <a:lumOff val="15000"/>
                  </a:schemeClr>
                </a:solidFill>
              </a:rPr>
              <a:t>pääasiallisesti modernin ja nykytaiteen näyttelyitä keskittyen Pohjoismaiden ja Itämeren alueen taiteeseen. </a:t>
            </a:r>
          </a:p>
          <a:p>
            <a:endParaRPr lang="fi-FI" sz="1400">
              <a:solidFill>
                <a:schemeClr val="tx1">
                  <a:lumMod val="85000"/>
                  <a:lumOff val="15000"/>
                </a:schemeClr>
              </a:solidFill>
            </a:endParaRPr>
          </a:p>
          <a:p>
            <a:r>
              <a:rPr lang="fi-FI" sz="1400">
                <a:solidFill>
                  <a:schemeClr val="tx1">
                    <a:lumMod val="85000"/>
                    <a:lumOff val="15000"/>
                  </a:schemeClr>
                </a:solidFill>
              </a:rPr>
              <a:t>Näyttelyt kootaan muista museoista, yksityisistä kokoelmista sekä nuorilta taiteilijoilta.</a:t>
            </a:r>
          </a:p>
        </p:txBody>
      </p:sp>
      <p:sp>
        <p:nvSpPr>
          <p:cNvPr id="31" name="TextBox 30">
            <a:extLst>
              <a:ext uri="{FF2B5EF4-FFF2-40B4-BE49-F238E27FC236}">
                <a16:creationId xmlns:a16="http://schemas.microsoft.com/office/drawing/2014/main" id="{96D20FC1-C1AE-BA4E-9B48-BD8CC09136E8}"/>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Google Maps https://www.google.com/maps/@64.3775302,7.0626746,3.86z</a:t>
            </a:r>
          </a:p>
        </p:txBody>
      </p:sp>
      <p:pic>
        <p:nvPicPr>
          <p:cNvPr id="54" name="Picture 53">
            <a:extLst>
              <a:ext uri="{FF2B5EF4-FFF2-40B4-BE49-F238E27FC236}">
                <a16:creationId xmlns:a16="http://schemas.microsoft.com/office/drawing/2014/main" id="{7B07EA87-6635-9744-90F9-041886D90F3D}"/>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255769" y="1575307"/>
            <a:ext cx="1086205" cy="950001"/>
          </a:xfrm>
          <a:prstGeom prst="rect">
            <a:avLst/>
          </a:prstGeom>
        </p:spPr>
      </p:pic>
      <p:sp>
        <p:nvSpPr>
          <p:cNvPr id="3" name="Slide Number Placeholder 2">
            <a:extLst>
              <a:ext uri="{FF2B5EF4-FFF2-40B4-BE49-F238E27FC236}">
                <a16:creationId xmlns:a16="http://schemas.microsoft.com/office/drawing/2014/main" id="{A6E02A0D-31DB-D54C-A919-6A8DAF292574}"/>
              </a:ext>
            </a:extLst>
          </p:cNvPr>
          <p:cNvSpPr>
            <a:spLocks noGrp="1"/>
          </p:cNvSpPr>
          <p:nvPr>
            <p:ph type="sldNum" sz="quarter" idx="12"/>
          </p:nvPr>
        </p:nvSpPr>
        <p:spPr/>
        <p:txBody>
          <a:bodyPr/>
          <a:lstStyle/>
          <a:p>
            <a:fld id="{0DDAE6D7-7798-40F7-910A-F7FBD39DBC25}" type="slidenum">
              <a:rPr lang="sv-SE" smtClean="0"/>
              <a:pPr/>
              <a:t>22</a:t>
            </a:fld>
            <a:endParaRPr lang="sv-SE"/>
          </a:p>
        </p:txBody>
      </p:sp>
      <p:pic>
        <p:nvPicPr>
          <p:cNvPr id="14" name="Picture 13">
            <a:extLst>
              <a:ext uri="{FF2B5EF4-FFF2-40B4-BE49-F238E27FC236}">
                <a16:creationId xmlns:a16="http://schemas.microsoft.com/office/drawing/2014/main" id="{E314C322-F77C-B344-BCA7-FF91F385FC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15" name="Rectangle 14">
            <a:extLst>
              <a:ext uri="{FF2B5EF4-FFF2-40B4-BE49-F238E27FC236}">
                <a16:creationId xmlns:a16="http://schemas.microsoft.com/office/drawing/2014/main" id="{7A096F19-6EDF-994A-9722-DC720EE36D33}"/>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16" name="Picture 7" descr="A picture containing shape&#10;&#10;Description automatically generated">
            <a:extLst>
              <a:ext uri="{FF2B5EF4-FFF2-40B4-BE49-F238E27FC236}">
                <a16:creationId xmlns:a16="http://schemas.microsoft.com/office/drawing/2014/main" id="{2E93FDFE-7781-7A44-B09E-5F33187DED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193660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4331E-3B07-9847-AB76-447A6ED12032}"/>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12192002" cy="6858000"/>
          </a:xfrm>
          <a:prstGeom prst="rect">
            <a:avLst/>
          </a:prstGeom>
        </p:spPr>
      </p:pic>
      <p:sp>
        <p:nvSpPr>
          <p:cNvPr id="21" name="Rectangle 20">
            <a:extLst>
              <a:ext uri="{FF2B5EF4-FFF2-40B4-BE49-F238E27FC236}">
                <a16:creationId xmlns:a16="http://schemas.microsoft.com/office/drawing/2014/main" id="{01F0D856-D165-DC4D-8340-49C7CE00EC8E}"/>
              </a:ext>
            </a:extLst>
          </p:cNvPr>
          <p:cNvSpPr/>
          <p:nvPr/>
        </p:nvSpPr>
        <p:spPr>
          <a:xfrm>
            <a:off x="0" y="0"/>
            <a:ext cx="12192000" cy="6858000"/>
          </a:xfrm>
          <a:prstGeom prst="rect">
            <a:avLst/>
          </a:prstGeom>
          <a:solidFill>
            <a:srgbClr val="BB9056">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Box 11">
            <a:extLst>
              <a:ext uri="{FF2B5EF4-FFF2-40B4-BE49-F238E27FC236}">
                <a16:creationId xmlns:a16="http://schemas.microsoft.com/office/drawing/2014/main" id="{CD8CEDD2-8D2B-E849-ADA4-88D06AF90FEA}"/>
              </a:ext>
            </a:extLst>
          </p:cNvPr>
          <p:cNvSpPr txBox="1"/>
          <p:nvPr/>
        </p:nvSpPr>
        <p:spPr>
          <a:xfrm>
            <a:off x="819150" y="1501345"/>
            <a:ext cx="4497917" cy="1815882"/>
          </a:xfrm>
          <a:prstGeom prst="rect">
            <a:avLst/>
          </a:prstGeom>
          <a:noFill/>
        </p:spPr>
        <p:txBody>
          <a:bodyPr wrap="square" rtlCol="0">
            <a:spAutoFit/>
          </a:bodyPr>
          <a:lstStyle/>
          <a:p>
            <a:r>
              <a:rPr lang="fi-FI" sz="2800" b="1" dirty="0" err="1">
                <a:solidFill>
                  <a:schemeClr val="bg1"/>
                </a:solidFill>
              </a:rPr>
              <a:t>I museibyggnaden kan också annan konst samt design, arkitektur och silver ställas ut.</a:t>
            </a:r>
          </a:p>
        </p:txBody>
      </p:sp>
      <p:sp>
        <p:nvSpPr>
          <p:cNvPr id="13" name="TextBox 12">
            <a:extLst>
              <a:ext uri="{FF2B5EF4-FFF2-40B4-BE49-F238E27FC236}">
                <a16:creationId xmlns:a16="http://schemas.microsoft.com/office/drawing/2014/main" id="{AB88802D-1FB9-1C41-8AAF-E76409609AF7}"/>
              </a:ext>
            </a:extLst>
          </p:cNvPr>
          <p:cNvSpPr txBox="1"/>
          <p:nvPr/>
        </p:nvSpPr>
        <p:spPr>
          <a:xfrm>
            <a:off x="819150" y="3589591"/>
            <a:ext cx="5276850" cy="1815882"/>
          </a:xfrm>
          <a:prstGeom prst="rect">
            <a:avLst/>
          </a:prstGeom>
          <a:noFill/>
        </p:spPr>
        <p:txBody>
          <a:bodyPr wrap="square" rtlCol="0">
            <a:spAutoFit/>
          </a:bodyPr>
          <a:lstStyle/>
          <a:p>
            <a:r>
              <a:rPr lang="fi-FI" sz="2800" dirty="0" err="1">
                <a:solidFill>
                  <a:schemeClr val="bg1"/>
                </a:solidFill>
              </a:rPr>
              <a:t>Museorakennuksessa järjestetään myös muun taiteen, designin, arkkitehtuurin ja hopean näyttelyitä.</a:t>
            </a:r>
          </a:p>
        </p:txBody>
      </p:sp>
      <p:sp>
        <p:nvSpPr>
          <p:cNvPr id="3" name="Slide Number Placeholder 2">
            <a:extLst>
              <a:ext uri="{FF2B5EF4-FFF2-40B4-BE49-F238E27FC236}">
                <a16:creationId xmlns:a16="http://schemas.microsoft.com/office/drawing/2014/main" id="{20506177-B221-A342-8F7C-296EDD1802A0}"/>
              </a:ext>
            </a:extLst>
          </p:cNvPr>
          <p:cNvSpPr>
            <a:spLocks noGrp="1"/>
          </p:cNvSpPr>
          <p:nvPr>
            <p:ph type="sldNum" sz="quarter" idx="12"/>
          </p:nvPr>
        </p:nvSpPr>
        <p:spPr/>
        <p:txBody>
          <a:bodyPr/>
          <a:lstStyle/>
          <a:p>
            <a:fld id="{0DDAE6D7-7798-40F7-910A-F7FBD39DBC25}" type="slidenum">
              <a:rPr lang="sv-SE" smtClean="0"/>
              <a:pPr/>
              <a:t>23</a:t>
            </a:fld>
            <a:endParaRPr lang="sv-SE"/>
          </a:p>
        </p:txBody>
      </p:sp>
      <p:sp>
        <p:nvSpPr>
          <p:cNvPr id="10" name="TextBox 9">
            <a:extLst>
              <a:ext uri="{FF2B5EF4-FFF2-40B4-BE49-F238E27FC236}">
                <a16:creationId xmlns:a16="http://schemas.microsoft.com/office/drawing/2014/main" id="{80F747E9-E254-3843-82B9-ABB25189FC96}"/>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Inside Weather on Unsplash https://unsplash.com/photos/OzqieLcs464</a:t>
            </a:r>
          </a:p>
        </p:txBody>
      </p:sp>
      <p:sp>
        <p:nvSpPr>
          <p:cNvPr id="11" name="Graphic 20">
            <a:extLst>
              <a:ext uri="{FF2B5EF4-FFF2-40B4-BE49-F238E27FC236}">
                <a16:creationId xmlns:a16="http://schemas.microsoft.com/office/drawing/2014/main" id="{CD70A73F-8FC8-0E49-BE6E-930A2710B42E}"/>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4" name="Rectangle 13">
            <a:extLst>
              <a:ext uri="{FF2B5EF4-FFF2-40B4-BE49-F238E27FC236}">
                <a16:creationId xmlns:a16="http://schemas.microsoft.com/office/drawing/2014/main" id="{2870B2DC-E26C-D041-A51D-76AC8233F09A}"/>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5" name="Picture 4" descr="Logo, company name&#10;&#10;Description automatically generated">
            <a:extLst>
              <a:ext uri="{FF2B5EF4-FFF2-40B4-BE49-F238E27FC236}">
                <a16:creationId xmlns:a16="http://schemas.microsoft.com/office/drawing/2014/main" id="{682B5848-7264-5D40-8A04-913027E85B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297500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C10F38-440D-4749-895B-82675AF39632}"/>
              </a:ext>
              <a:ext uri="{C183D7F6-B498-43B3-948B-1728B52AA6E4}">
                <adec:decorative xmlns:adec="http://schemas.microsoft.com/office/drawing/2017/decorative" val="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8244"/>
            <a:ext cx="6148754" cy="6858000"/>
          </a:xfrm>
          <a:prstGeom prst="rect">
            <a:avLst/>
          </a:prstGeom>
        </p:spPr>
      </p:pic>
      <p:sp>
        <p:nvSpPr>
          <p:cNvPr id="14" name="Rectangle 13">
            <a:extLst>
              <a:ext uri="{FF2B5EF4-FFF2-40B4-BE49-F238E27FC236}">
                <a16:creationId xmlns:a16="http://schemas.microsoft.com/office/drawing/2014/main" id="{273B1A68-C3E5-A849-A6FF-F35D016F4E6A}"/>
              </a:ext>
            </a:extLst>
          </p:cNvPr>
          <p:cNvSpPr/>
          <p:nvPr/>
        </p:nvSpPr>
        <p:spPr>
          <a:xfrm>
            <a:off x="6096000" y="0"/>
            <a:ext cx="6139084" cy="6858000"/>
          </a:xfrm>
          <a:prstGeom prst="rect">
            <a:avLst/>
          </a:prstGeom>
          <a:solidFill>
            <a:srgbClr val="BB905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Box 16">
            <a:extLst>
              <a:ext uri="{FF2B5EF4-FFF2-40B4-BE49-F238E27FC236}">
                <a16:creationId xmlns:a16="http://schemas.microsoft.com/office/drawing/2014/main" id="{8BAD5D38-D9C6-4541-93EF-01F94BC2F199}"/>
              </a:ext>
            </a:extLst>
          </p:cNvPr>
          <p:cNvSpPr txBox="1"/>
          <p:nvPr/>
        </p:nvSpPr>
        <p:spPr>
          <a:xfrm>
            <a:off x="819151" y="1204517"/>
            <a:ext cx="4633382" cy="1323439"/>
          </a:xfrm>
          <a:prstGeom prst="rect">
            <a:avLst/>
          </a:prstGeom>
          <a:noFill/>
        </p:spPr>
        <p:txBody>
          <a:bodyPr wrap="square" rtlCol="0">
            <a:spAutoFit/>
          </a:bodyPr>
          <a:lstStyle/>
          <a:p>
            <a:r>
              <a:rPr lang="fi-FI" sz="4000" b="1" dirty="0" err="1">
                <a:solidFill>
                  <a:schemeClr val="tx1">
                    <a:lumMod val="85000"/>
                    <a:lumOff val="15000"/>
                  </a:schemeClr>
                </a:solidFill>
              </a:rPr>
              <a:t>Verksamheten i huset</a:t>
            </a:r>
          </a:p>
        </p:txBody>
      </p:sp>
      <p:sp>
        <p:nvSpPr>
          <p:cNvPr id="20" name="TextBox 19">
            <a:extLst>
              <a:ext uri="{FF2B5EF4-FFF2-40B4-BE49-F238E27FC236}">
                <a16:creationId xmlns:a16="http://schemas.microsoft.com/office/drawing/2014/main" id="{75702905-1C8E-C441-B660-6A588EBD2916}"/>
              </a:ext>
            </a:extLst>
          </p:cNvPr>
          <p:cNvSpPr txBox="1"/>
          <p:nvPr/>
        </p:nvSpPr>
        <p:spPr>
          <a:xfrm>
            <a:off x="6915153" y="1204517"/>
            <a:ext cx="3642910" cy="1323439"/>
          </a:xfrm>
          <a:prstGeom prst="rect">
            <a:avLst/>
          </a:prstGeom>
          <a:noFill/>
        </p:spPr>
        <p:txBody>
          <a:bodyPr wrap="square" rtlCol="0">
            <a:spAutoFit/>
          </a:bodyPr>
          <a:lstStyle/>
          <a:p>
            <a:r>
              <a:rPr lang="fi-FI" sz="4000" b="1" dirty="0" err="1">
                <a:solidFill>
                  <a:schemeClr val="bg1"/>
                </a:solidFill>
              </a:rPr>
              <a:t>Toiminta talossa</a:t>
            </a:r>
            <a:endParaRPr lang="fi-FI" sz="4000" b="1" dirty="0">
              <a:solidFill>
                <a:schemeClr val="bg1"/>
              </a:solidFill>
            </a:endParaRPr>
          </a:p>
        </p:txBody>
      </p:sp>
      <p:sp>
        <p:nvSpPr>
          <p:cNvPr id="13" name="TextBox 12">
            <a:extLst>
              <a:ext uri="{FF2B5EF4-FFF2-40B4-BE49-F238E27FC236}">
                <a16:creationId xmlns:a16="http://schemas.microsoft.com/office/drawing/2014/main" id="{86AEE5C5-C537-3A4A-8170-0806FB487208}"/>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Arkitekttävlingens program 2018. Arkkitehtikilpailun ohjelma 2018 </a:t>
            </a:r>
          </a:p>
        </p:txBody>
      </p:sp>
      <p:sp>
        <p:nvSpPr>
          <p:cNvPr id="28" name="TextBox 27">
            <a:extLst>
              <a:ext uri="{FF2B5EF4-FFF2-40B4-BE49-F238E27FC236}">
                <a16:creationId xmlns:a16="http://schemas.microsoft.com/office/drawing/2014/main" id="{EAE72C0A-F78D-BB4E-B158-0ECAA3ACCA19}"/>
              </a:ext>
            </a:extLst>
          </p:cNvPr>
          <p:cNvSpPr txBox="1"/>
          <p:nvPr/>
        </p:nvSpPr>
        <p:spPr>
          <a:xfrm>
            <a:off x="819152" y="2829225"/>
            <a:ext cx="4328581" cy="1169551"/>
          </a:xfrm>
          <a:prstGeom prst="rect">
            <a:avLst/>
          </a:prstGeom>
          <a:noFill/>
        </p:spPr>
        <p:txBody>
          <a:bodyPr wrap="square" rtlCol="0">
            <a:spAutoFit/>
          </a:bodyPr>
          <a:lstStyle/>
          <a:p>
            <a:r>
              <a:rPr lang="fi-FI" sz="1400" b="1">
                <a:solidFill>
                  <a:schemeClr val="tx1">
                    <a:lumMod val="85000"/>
                    <a:lumOff val="15000"/>
                  </a:schemeClr>
                </a:solidFill>
              </a:rPr>
              <a:t>Det erbjuds </a:t>
            </a:r>
            <a:r>
              <a:rPr lang="fi-FI" sz="1400">
                <a:solidFill>
                  <a:schemeClr val="tx1">
                    <a:lumMod val="85000"/>
                    <a:lumOff val="15000"/>
                  </a:schemeClr>
                </a:solidFill>
              </a:rPr>
              <a:t>också möten mellan konstnärerna </a:t>
            </a:r>
            <a:br>
              <a:rPr lang="fi-FI" sz="1400">
                <a:solidFill>
                  <a:schemeClr val="tx1">
                    <a:lumMod val="85000"/>
                    <a:lumOff val="15000"/>
                  </a:schemeClr>
                </a:solidFill>
              </a:rPr>
            </a:br>
            <a:r>
              <a:rPr lang="fi-FI" sz="1400">
                <a:solidFill>
                  <a:schemeClr val="tx1">
                    <a:lumMod val="85000"/>
                    <a:lumOff val="15000"/>
                  </a:schemeClr>
                </a:solidFill>
              </a:rPr>
              <a:t>och allmänheten och undervisning given </a:t>
            </a:r>
            <a:br>
              <a:rPr lang="fi-FI" sz="1400">
                <a:solidFill>
                  <a:schemeClr val="tx1">
                    <a:lumMod val="85000"/>
                    <a:lumOff val="15000"/>
                  </a:schemeClr>
                </a:solidFill>
              </a:rPr>
            </a:br>
            <a:r>
              <a:rPr lang="fi-FI" sz="1400">
                <a:solidFill>
                  <a:schemeClr val="tx1">
                    <a:lumMod val="85000"/>
                    <a:lumOff val="15000"/>
                  </a:schemeClr>
                </a:solidFill>
              </a:rPr>
              <a:t>av konstnärerna.</a:t>
            </a:r>
          </a:p>
          <a:p>
            <a:endParaRPr lang="fi-FI" sz="1400">
              <a:solidFill>
                <a:schemeClr val="tx1">
                  <a:lumMod val="85000"/>
                  <a:lumOff val="15000"/>
                </a:schemeClr>
              </a:solidFill>
            </a:endParaRPr>
          </a:p>
          <a:p>
            <a:r>
              <a:rPr lang="fi-FI" sz="1400">
                <a:solidFill>
                  <a:schemeClr val="tx1">
                    <a:lumMod val="85000"/>
                    <a:lumOff val="15000"/>
                  </a:schemeClr>
                </a:solidFill>
              </a:rPr>
              <a:t>För ungdomar och barn ordnas konstpedagogik.</a:t>
            </a:r>
          </a:p>
        </p:txBody>
      </p:sp>
      <p:sp>
        <p:nvSpPr>
          <p:cNvPr id="29" name="TextBox 28">
            <a:extLst>
              <a:ext uri="{FF2B5EF4-FFF2-40B4-BE49-F238E27FC236}">
                <a16:creationId xmlns:a16="http://schemas.microsoft.com/office/drawing/2014/main" id="{8D16925A-6441-A64B-BACF-1384181E6509}"/>
              </a:ext>
            </a:extLst>
          </p:cNvPr>
          <p:cNvSpPr txBox="1"/>
          <p:nvPr/>
        </p:nvSpPr>
        <p:spPr>
          <a:xfrm>
            <a:off x="6915152" y="2829225"/>
            <a:ext cx="4328581" cy="954107"/>
          </a:xfrm>
          <a:prstGeom prst="rect">
            <a:avLst/>
          </a:prstGeom>
          <a:noFill/>
        </p:spPr>
        <p:txBody>
          <a:bodyPr wrap="square" rtlCol="0">
            <a:spAutoFit/>
          </a:bodyPr>
          <a:lstStyle/>
          <a:p>
            <a:r>
              <a:rPr lang="fi-FI" sz="1400" b="1">
                <a:solidFill>
                  <a:schemeClr val="bg1"/>
                </a:solidFill>
              </a:rPr>
              <a:t>Järjestetään myös </a:t>
            </a:r>
            <a:r>
              <a:rPr lang="fi-FI" sz="1400">
                <a:solidFill>
                  <a:schemeClr val="bg1"/>
                </a:solidFill>
              </a:rPr>
              <a:t>taiteilijoiden ja yleisön kohtaamisia sekä taiteilijoiden antamaa opetusta.</a:t>
            </a:r>
          </a:p>
          <a:p>
            <a:endParaRPr lang="fi-FI" sz="1400">
              <a:solidFill>
                <a:schemeClr val="bg1"/>
              </a:solidFill>
            </a:endParaRPr>
          </a:p>
          <a:p>
            <a:r>
              <a:rPr lang="fi-FI" sz="1400">
                <a:solidFill>
                  <a:schemeClr val="bg1"/>
                </a:solidFill>
              </a:rPr>
              <a:t>Nuorille ja lapsille järjestetään taidepedagogiikkaa.</a:t>
            </a:r>
            <a:endParaRPr lang="fi-FI" sz="1300">
              <a:solidFill>
                <a:schemeClr val="bg1"/>
              </a:solidFill>
            </a:endParaRPr>
          </a:p>
        </p:txBody>
      </p:sp>
      <p:sp>
        <p:nvSpPr>
          <p:cNvPr id="3" name="Slide Number Placeholder 2">
            <a:extLst>
              <a:ext uri="{FF2B5EF4-FFF2-40B4-BE49-F238E27FC236}">
                <a16:creationId xmlns:a16="http://schemas.microsoft.com/office/drawing/2014/main" id="{650BC4AA-8D45-6947-90E0-E2E9A7CFA333}"/>
              </a:ext>
            </a:extLst>
          </p:cNvPr>
          <p:cNvSpPr>
            <a:spLocks noGrp="1"/>
          </p:cNvSpPr>
          <p:nvPr>
            <p:ph type="sldNum" sz="quarter" idx="12"/>
          </p:nvPr>
        </p:nvSpPr>
        <p:spPr/>
        <p:txBody>
          <a:bodyPr/>
          <a:lstStyle/>
          <a:p>
            <a:fld id="{0DDAE6D7-7798-40F7-910A-F7FBD39DBC25}" type="slidenum">
              <a:rPr lang="sv-SE" smtClean="0"/>
              <a:pPr/>
              <a:t>24</a:t>
            </a:fld>
            <a:endParaRPr lang="sv-SE"/>
          </a:p>
        </p:txBody>
      </p:sp>
      <p:sp>
        <p:nvSpPr>
          <p:cNvPr id="12" name="Graphic 20">
            <a:extLst>
              <a:ext uri="{FF2B5EF4-FFF2-40B4-BE49-F238E27FC236}">
                <a16:creationId xmlns:a16="http://schemas.microsoft.com/office/drawing/2014/main" id="{F4DD26F1-9BD5-D046-B590-6FDB3A8715A2}"/>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8" name="Rectangle 17">
            <a:extLst>
              <a:ext uri="{FF2B5EF4-FFF2-40B4-BE49-F238E27FC236}">
                <a16:creationId xmlns:a16="http://schemas.microsoft.com/office/drawing/2014/main" id="{23527184-D393-7A43-B1FC-280618B2195E}"/>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9" name="Picture 4" descr="Logo, company name&#10;&#10;Description automatically generated">
            <a:extLst>
              <a:ext uri="{FF2B5EF4-FFF2-40B4-BE49-F238E27FC236}">
                <a16:creationId xmlns:a16="http://schemas.microsoft.com/office/drawing/2014/main" id="{C1195648-4071-A441-AFF6-80489822E1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293651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A4720E-EFAD-C94F-B3CA-B6A0910A7F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70851"/>
          </a:xfrm>
          <a:prstGeom prst="rect">
            <a:avLst/>
          </a:prstGeom>
        </p:spPr>
      </p:pic>
      <p:sp>
        <p:nvSpPr>
          <p:cNvPr id="13" name="Rectangle 12">
            <a:extLst>
              <a:ext uri="{FF2B5EF4-FFF2-40B4-BE49-F238E27FC236}">
                <a16:creationId xmlns:a16="http://schemas.microsoft.com/office/drawing/2014/main" id="{E8345070-21B5-6F49-A2B9-806E7FD3E767}"/>
              </a:ext>
            </a:extLst>
          </p:cNvPr>
          <p:cNvSpPr/>
          <p:nvPr/>
        </p:nvSpPr>
        <p:spPr>
          <a:xfrm>
            <a:off x="0" y="0"/>
            <a:ext cx="6139084" cy="6858000"/>
          </a:xfrm>
          <a:prstGeom prst="rect">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Box 10">
            <a:extLst>
              <a:ext uri="{FF2B5EF4-FFF2-40B4-BE49-F238E27FC236}">
                <a16:creationId xmlns:a16="http://schemas.microsoft.com/office/drawing/2014/main" id="{969B7E97-5D86-4148-BDCC-E5EF17F5B19E}"/>
              </a:ext>
            </a:extLst>
          </p:cNvPr>
          <p:cNvSpPr txBox="1"/>
          <p:nvPr/>
        </p:nvSpPr>
        <p:spPr>
          <a:xfrm>
            <a:off x="819151" y="945787"/>
            <a:ext cx="4479680" cy="1077218"/>
          </a:xfrm>
          <a:prstGeom prst="rect">
            <a:avLst/>
          </a:prstGeom>
          <a:noFill/>
        </p:spPr>
        <p:txBody>
          <a:bodyPr wrap="square" rtlCol="0">
            <a:spAutoFit/>
          </a:bodyPr>
          <a:lstStyle/>
          <a:p>
            <a:r>
              <a:rPr lang="fi-FI" sz="3200" b="1" err="1">
                <a:solidFill>
                  <a:schemeClr val="bg1"/>
                </a:solidFill>
              </a:rPr>
              <a:t>Verksamheten</a:t>
            </a:r>
            <a:r>
              <a:rPr lang="fi-FI" sz="3200" b="1">
                <a:solidFill>
                  <a:schemeClr val="bg1"/>
                </a:solidFill>
              </a:rPr>
              <a:t> </a:t>
            </a:r>
          </a:p>
          <a:p>
            <a:r>
              <a:rPr lang="fi-FI" sz="3200" b="1">
                <a:solidFill>
                  <a:schemeClr val="bg1"/>
                </a:solidFill>
              </a:rPr>
              <a:t>i </a:t>
            </a:r>
            <a:r>
              <a:rPr lang="fi-FI" sz="3200" b="1" err="1">
                <a:solidFill>
                  <a:schemeClr val="bg1"/>
                </a:solidFill>
              </a:rPr>
              <a:t>kvarteret</a:t>
            </a:r>
            <a:endParaRPr lang="fi-FI" sz="3200" b="1">
              <a:solidFill>
                <a:schemeClr val="bg1"/>
              </a:solidFill>
              <a:cs typeface="Arial"/>
            </a:endParaRPr>
          </a:p>
        </p:txBody>
      </p:sp>
      <p:sp>
        <p:nvSpPr>
          <p:cNvPr id="12" name="TextBox 11">
            <a:extLst>
              <a:ext uri="{FF2B5EF4-FFF2-40B4-BE49-F238E27FC236}">
                <a16:creationId xmlns:a16="http://schemas.microsoft.com/office/drawing/2014/main" id="{7E9332A9-D506-034B-81CE-4C1935A997AC}"/>
              </a:ext>
            </a:extLst>
          </p:cNvPr>
          <p:cNvSpPr txBox="1"/>
          <p:nvPr/>
        </p:nvSpPr>
        <p:spPr>
          <a:xfrm>
            <a:off x="819151" y="3823420"/>
            <a:ext cx="4479680" cy="584775"/>
          </a:xfrm>
          <a:prstGeom prst="rect">
            <a:avLst/>
          </a:prstGeom>
          <a:noFill/>
        </p:spPr>
        <p:txBody>
          <a:bodyPr wrap="square" rtlCol="0">
            <a:spAutoFit/>
          </a:bodyPr>
          <a:lstStyle/>
          <a:p>
            <a:r>
              <a:rPr lang="fi-FI" sz="3200" dirty="0" err="1">
                <a:solidFill>
                  <a:schemeClr val="bg1"/>
                </a:solidFill>
              </a:rPr>
              <a:t>Toiminta korttelissa</a:t>
            </a:r>
          </a:p>
        </p:txBody>
      </p:sp>
      <p:sp>
        <p:nvSpPr>
          <p:cNvPr id="15" name="TextBox 14">
            <a:extLst>
              <a:ext uri="{FF2B5EF4-FFF2-40B4-BE49-F238E27FC236}">
                <a16:creationId xmlns:a16="http://schemas.microsoft.com/office/drawing/2014/main" id="{4B5959AC-D7F0-944B-BD4D-F17667E72D66}"/>
              </a:ext>
            </a:extLst>
          </p:cNvPr>
          <p:cNvSpPr txBox="1"/>
          <p:nvPr/>
        </p:nvSpPr>
        <p:spPr>
          <a:xfrm>
            <a:off x="819153" y="2230002"/>
            <a:ext cx="4076698" cy="1292662"/>
          </a:xfrm>
          <a:prstGeom prst="rect">
            <a:avLst/>
          </a:prstGeom>
          <a:noFill/>
        </p:spPr>
        <p:txBody>
          <a:bodyPr wrap="square" rtlCol="0">
            <a:spAutoFit/>
          </a:bodyPr>
          <a:lstStyle/>
          <a:p>
            <a:pPr marL="285750" indent="-285750">
              <a:buFont typeface="Wingdings" pitchFamily="2" charset="2"/>
              <a:buChar char="Ø"/>
            </a:pPr>
            <a:r>
              <a:rPr lang="fi-FI" sz="1300" b="1">
                <a:solidFill>
                  <a:schemeClr val="bg1"/>
                </a:solidFill>
              </a:rPr>
              <a:t>Med samma biljett kommer besökaren också till samtliga utställningar i kulturkvarteret</a:t>
            </a:r>
          </a:p>
          <a:p>
            <a:pPr marL="285750" indent="-285750">
              <a:buFont typeface="Wingdings" pitchFamily="2" charset="2"/>
              <a:buChar char="Ø"/>
            </a:pPr>
            <a:endParaRPr lang="fi-FI" sz="1300" b="1">
              <a:solidFill>
                <a:schemeClr val="bg1"/>
              </a:solidFill>
            </a:endParaRPr>
          </a:p>
          <a:p>
            <a:pPr marL="285750" indent="-285750">
              <a:buFont typeface="Wingdings" pitchFamily="2" charset="2"/>
              <a:buChar char="Ø"/>
            </a:pPr>
            <a:r>
              <a:rPr lang="fi-FI" sz="1300" b="1">
                <a:solidFill>
                  <a:schemeClr val="bg1"/>
                </a:solidFill>
              </a:rPr>
              <a:t>Café och museishop finns i EKTA. Servering och program ordnas också i trädgården och på innergården</a:t>
            </a:r>
          </a:p>
        </p:txBody>
      </p:sp>
      <p:sp>
        <p:nvSpPr>
          <p:cNvPr id="19" name="TextBox 18">
            <a:extLst>
              <a:ext uri="{FF2B5EF4-FFF2-40B4-BE49-F238E27FC236}">
                <a16:creationId xmlns:a16="http://schemas.microsoft.com/office/drawing/2014/main" id="{D7032146-4977-044D-8505-38E6F4B15DC9}"/>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JKMM 12/2020</a:t>
            </a:r>
          </a:p>
        </p:txBody>
      </p:sp>
      <p:sp>
        <p:nvSpPr>
          <p:cNvPr id="20" name="TextBox 19">
            <a:extLst>
              <a:ext uri="{FF2B5EF4-FFF2-40B4-BE49-F238E27FC236}">
                <a16:creationId xmlns:a16="http://schemas.microsoft.com/office/drawing/2014/main" id="{C9D7C1BD-455B-A641-AC04-872B150385F2}"/>
              </a:ext>
            </a:extLst>
          </p:cNvPr>
          <p:cNvSpPr txBox="1"/>
          <p:nvPr/>
        </p:nvSpPr>
        <p:spPr>
          <a:xfrm>
            <a:off x="819153" y="4626864"/>
            <a:ext cx="4076698" cy="1292662"/>
          </a:xfrm>
          <a:prstGeom prst="rect">
            <a:avLst/>
          </a:prstGeom>
          <a:noFill/>
        </p:spPr>
        <p:txBody>
          <a:bodyPr wrap="square" rtlCol="0">
            <a:spAutoFit/>
          </a:bodyPr>
          <a:lstStyle/>
          <a:p>
            <a:pPr marL="285750" indent="-285750">
              <a:buFont typeface="Wingdings" pitchFamily="2" charset="2"/>
              <a:buChar char="Ø"/>
            </a:pPr>
            <a:r>
              <a:rPr lang="fi-FI" sz="1300">
                <a:solidFill>
                  <a:schemeClr val="bg1"/>
                </a:solidFill>
              </a:rPr>
              <a:t>Samalla lipulla vierailija pääsee kulttuurikorttelin kaikkiin näyttelyihin </a:t>
            </a:r>
          </a:p>
          <a:p>
            <a:pPr marL="285750" indent="-285750">
              <a:buFont typeface="Wingdings" pitchFamily="2" charset="2"/>
              <a:buChar char="Ø"/>
            </a:pPr>
            <a:endParaRPr lang="fi-FI" sz="1300">
              <a:solidFill>
                <a:schemeClr val="bg1"/>
              </a:solidFill>
            </a:endParaRPr>
          </a:p>
          <a:p>
            <a:pPr marL="285750" indent="-285750">
              <a:buFont typeface="Wingdings" pitchFamily="2" charset="2"/>
              <a:buChar char="Ø"/>
            </a:pPr>
            <a:r>
              <a:rPr lang="fi-FI" sz="1300">
                <a:solidFill>
                  <a:schemeClr val="bg1"/>
                </a:solidFill>
              </a:rPr>
              <a:t>Kahvila ja museokauppa toimivat EKTAssa. Tarjoilua ja ohjelmaa järjestetään myös puutarhassa sekä sisäpihalla</a:t>
            </a:r>
          </a:p>
        </p:txBody>
      </p:sp>
      <p:sp>
        <p:nvSpPr>
          <p:cNvPr id="3" name="Slide Number Placeholder 2">
            <a:extLst>
              <a:ext uri="{FF2B5EF4-FFF2-40B4-BE49-F238E27FC236}">
                <a16:creationId xmlns:a16="http://schemas.microsoft.com/office/drawing/2014/main" id="{106396AE-11A9-3B4C-8C15-D9955486E024}"/>
              </a:ext>
            </a:extLst>
          </p:cNvPr>
          <p:cNvSpPr>
            <a:spLocks noGrp="1"/>
          </p:cNvSpPr>
          <p:nvPr>
            <p:ph type="sldNum" sz="quarter" idx="12"/>
          </p:nvPr>
        </p:nvSpPr>
        <p:spPr/>
        <p:txBody>
          <a:bodyPr/>
          <a:lstStyle/>
          <a:p>
            <a:fld id="{0DDAE6D7-7798-40F7-910A-F7FBD39DBC25}" type="slidenum">
              <a:rPr lang="sv-SE" smtClean="0"/>
              <a:pPr/>
              <a:t>25</a:t>
            </a:fld>
            <a:endParaRPr lang="sv-SE"/>
          </a:p>
        </p:txBody>
      </p:sp>
    </p:spTree>
    <p:extLst>
      <p:ext uri="{BB962C8B-B14F-4D97-AF65-F5344CB8AC3E}">
        <p14:creationId xmlns:p14="http://schemas.microsoft.com/office/powerpoint/2010/main" val="383812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C10F38-440D-4749-895B-82675AF39632}"/>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4" name="Rectangle 13">
            <a:extLst>
              <a:ext uri="{FF2B5EF4-FFF2-40B4-BE49-F238E27FC236}">
                <a16:creationId xmlns:a16="http://schemas.microsoft.com/office/drawing/2014/main" id="{273B1A68-C3E5-A849-A6FF-F35D016F4E6A}"/>
              </a:ext>
            </a:extLst>
          </p:cNvPr>
          <p:cNvSpPr/>
          <p:nvPr/>
        </p:nvSpPr>
        <p:spPr>
          <a:xfrm>
            <a:off x="6096000" y="0"/>
            <a:ext cx="6096000" cy="6858000"/>
          </a:xfrm>
          <a:prstGeom prst="rect">
            <a:avLst/>
          </a:prstGeom>
          <a:solidFill>
            <a:srgbClr val="BB905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Box 16">
            <a:extLst>
              <a:ext uri="{FF2B5EF4-FFF2-40B4-BE49-F238E27FC236}">
                <a16:creationId xmlns:a16="http://schemas.microsoft.com/office/drawing/2014/main" id="{8BAD5D38-D9C6-4541-93EF-01F94BC2F199}"/>
              </a:ext>
            </a:extLst>
          </p:cNvPr>
          <p:cNvSpPr txBox="1"/>
          <p:nvPr/>
        </p:nvSpPr>
        <p:spPr>
          <a:xfrm>
            <a:off x="819151" y="1204517"/>
            <a:ext cx="4633382" cy="1323439"/>
          </a:xfrm>
          <a:prstGeom prst="rect">
            <a:avLst/>
          </a:prstGeom>
          <a:noFill/>
        </p:spPr>
        <p:txBody>
          <a:bodyPr wrap="square" rtlCol="0">
            <a:spAutoFit/>
          </a:bodyPr>
          <a:lstStyle/>
          <a:p>
            <a:r>
              <a:rPr lang="fi-FI" sz="4000" b="1" err="1">
                <a:solidFill>
                  <a:schemeClr val="tx1">
                    <a:lumMod val="85000"/>
                    <a:lumOff val="15000"/>
                  </a:schemeClr>
                </a:solidFill>
              </a:rPr>
              <a:t>Verksamheten</a:t>
            </a:r>
            <a:r>
              <a:rPr lang="fi-FI" sz="4000" b="1">
                <a:solidFill>
                  <a:schemeClr val="tx1">
                    <a:lumMod val="85000"/>
                    <a:lumOff val="15000"/>
                  </a:schemeClr>
                </a:solidFill>
              </a:rPr>
              <a:t> </a:t>
            </a:r>
            <a:br>
              <a:rPr lang="fi-FI" sz="4000" b="1">
                <a:solidFill>
                  <a:schemeClr val="tx1">
                    <a:lumMod val="85000"/>
                    <a:lumOff val="15000"/>
                  </a:schemeClr>
                </a:solidFill>
              </a:rPr>
            </a:br>
            <a:r>
              <a:rPr lang="fi-FI" sz="4000" b="1">
                <a:solidFill>
                  <a:schemeClr val="tx1">
                    <a:lumMod val="85000"/>
                    <a:lumOff val="15000"/>
                  </a:schemeClr>
                </a:solidFill>
              </a:rPr>
              <a:t>i </a:t>
            </a:r>
            <a:r>
              <a:rPr lang="fi-FI" sz="4000" b="1" err="1">
                <a:solidFill>
                  <a:schemeClr val="tx1">
                    <a:lumMod val="85000"/>
                    <a:lumOff val="15000"/>
                  </a:schemeClr>
                </a:solidFill>
              </a:rPr>
              <a:t>staden</a:t>
            </a:r>
            <a:endParaRPr lang="fi-FI" sz="4000" b="1">
              <a:solidFill>
                <a:schemeClr val="tx1">
                  <a:lumMod val="85000"/>
                  <a:lumOff val="15000"/>
                </a:schemeClr>
              </a:solidFill>
              <a:cs typeface="Arial"/>
            </a:endParaRPr>
          </a:p>
        </p:txBody>
      </p:sp>
      <p:sp>
        <p:nvSpPr>
          <p:cNvPr id="20" name="TextBox 19">
            <a:extLst>
              <a:ext uri="{FF2B5EF4-FFF2-40B4-BE49-F238E27FC236}">
                <a16:creationId xmlns:a16="http://schemas.microsoft.com/office/drawing/2014/main" id="{75702905-1C8E-C441-B660-6A588EBD2916}"/>
              </a:ext>
            </a:extLst>
          </p:cNvPr>
          <p:cNvSpPr txBox="1"/>
          <p:nvPr/>
        </p:nvSpPr>
        <p:spPr>
          <a:xfrm>
            <a:off x="6915152" y="1204517"/>
            <a:ext cx="4331757" cy="1323439"/>
          </a:xfrm>
          <a:prstGeom prst="rect">
            <a:avLst/>
          </a:prstGeom>
          <a:noFill/>
        </p:spPr>
        <p:txBody>
          <a:bodyPr wrap="square" rtlCol="0">
            <a:spAutoFit/>
          </a:bodyPr>
          <a:lstStyle/>
          <a:p>
            <a:r>
              <a:rPr lang="fi-FI" sz="4000" b="1" dirty="0" err="1">
                <a:solidFill>
                  <a:schemeClr val="bg1"/>
                </a:solidFill>
              </a:rPr>
              <a:t>Toiminta kaupungilla</a:t>
            </a:r>
            <a:endParaRPr lang="fi-FI" sz="4000" b="1" dirty="0">
              <a:solidFill>
                <a:schemeClr val="bg1"/>
              </a:solidFill>
            </a:endParaRPr>
          </a:p>
        </p:txBody>
      </p:sp>
      <p:sp>
        <p:nvSpPr>
          <p:cNvPr id="22" name="TextBox 21">
            <a:extLst>
              <a:ext uri="{FF2B5EF4-FFF2-40B4-BE49-F238E27FC236}">
                <a16:creationId xmlns:a16="http://schemas.microsoft.com/office/drawing/2014/main" id="{4BA99105-EF96-CC4A-8437-4F557BF05E20}"/>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Arkitekttävlingens program 2018. Arkkitehtikilpailun ohjelma 2018 </a:t>
            </a:r>
          </a:p>
        </p:txBody>
      </p:sp>
      <p:sp>
        <p:nvSpPr>
          <p:cNvPr id="23" name="TextBox 22">
            <a:extLst>
              <a:ext uri="{FF2B5EF4-FFF2-40B4-BE49-F238E27FC236}">
                <a16:creationId xmlns:a16="http://schemas.microsoft.com/office/drawing/2014/main" id="{6CF79F8A-FF81-BE44-B14A-B7718619C0D8}"/>
              </a:ext>
            </a:extLst>
          </p:cNvPr>
          <p:cNvSpPr txBox="1"/>
          <p:nvPr/>
        </p:nvSpPr>
        <p:spPr>
          <a:xfrm>
            <a:off x="819152" y="2829225"/>
            <a:ext cx="4328581" cy="1815882"/>
          </a:xfrm>
          <a:prstGeom prst="rect">
            <a:avLst/>
          </a:prstGeom>
          <a:noFill/>
        </p:spPr>
        <p:txBody>
          <a:bodyPr wrap="square" rtlCol="0">
            <a:spAutoFit/>
          </a:bodyPr>
          <a:lstStyle/>
          <a:p>
            <a:r>
              <a:rPr lang="fi-FI" sz="1400" b="1">
                <a:solidFill>
                  <a:schemeClr val="tx1">
                    <a:lumMod val="85000"/>
                    <a:lumOff val="15000"/>
                  </a:schemeClr>
                </a:solidFill>
              </a:rPr>
              <a:t>För en </a:t>
            </a:r>
            <a:r>
              <a:rPr lang="fi-FI" sz="1400">
                <a:solidFill>
                  <a:schemeClr val="tx1">
                    <a:lumMod val="85000"/>
                    <a:lumOff val="15000"/>
                  </a:schemeClr>
                </a:solidFill>
              </a:rPr>
              <a:t>långvägagäst är ett besök i konstmuseet en helhetsupplevelse som på orten gärna omfattar flera program förutom museet. Museet samarbetar med stadens turismenhet och andra aktörer.</a:t>
            </a:r>
          </a:p>
          <a:p>
            <a:endParaRPr lang="fi-FI" sz="1400">
              <a:solidFill>
                <a:schemeClr val="tx1">
                  <a:lumMod val="85000"/>
                  <a:lumOff val="15000"/>
                </a:schemeClr>
              </a:solidFill>
            </a:endParaRPr>
          </a:p>
          <a:p>
            <a:r>
              <a:rPr lang="fi-FI" sz="1400">
                <a:solidFill>
                  <a:schemeClr val="tx1">
                    <a:lumMod val="85000"/>
                    <a:lumOff val="15000"/>
                  </a:schemeClr>
                </a:solidFill>
              </a:rPr>
              <a:t>Raseborg har mycket att erbjuda. Ett besök i Raseborg får gärna upprepas, såsom mänskor gör årliga besök på en musikfestival.</a:t>
            </a:r>
          </a:p>
        </p:txBody>
      </p:sp>
      <p:sp>
        <p:nvSpPr>
          <p:cNvPr id="24" name="TextBox 23">
            <a:extLst>
              <a:ext uri="{FF2B5EF4-FFF2-40B4-BE49-F238E27FC236}">
                <a16:creationId xmlns:a16="http://schemas.microsoft.com/office/drawing/2014/main" id="{AD1E21C4-67E5-7747-937A-F1864C5CCAD4}"/>
              </a:ext>
            </a:extLst>
          </p:cNvPr>
          <p:cNvSpPr txBox="1"/>
          <p:nvPr/>
        </p:nvSpPr>
        <p:spPr>
          <a:xfrm>
            <a:off x="6915152" y="2829225"/>
            <a:ext cx="4328581" cy="2031325"/>
          </a:xfrm>
          <a:prstGeom prst="rect">
            <a:avLst/>
          </a:prstGeom>
          <a:noFill/>
        </p:spPr>
        <p:txBody>
          <a:bodyPr wrap="square" rtlCol="0">
            <a:spAutoFit/>
          </a:bodyPr>
          <a:lstStyle/>
          <a:p>
            <a:r>
              <a:rPr lang="fi-FI" sz="1400" b="1">
                <a:solidFill>
                  <a:schemeClr val="bg1"/>
                </a:solidFill>
              </a:rPr>
              <a:t>Käynti museossa </a:t>
            </a:r>
            <a:r>
              <a:rPr lang="fi-FI" sz="1400">
                <a:solidFill>
                  <a:schemeClr val="bg1"/>
                </a:solidFill>
              </a:rPr>
              <a:t>muodostaa kaukaa tulevalle vierailijalle kokonaiselämyksen, johon hän mielellään yhdistää paikkakunnalla muitakin ohjelmakohtia. Museo tekee yhteistyötä kaupungin matkailuyksikön ja muiden toimijoiden kanssa. </a:t>
            </a:r>
          </a:p>
          <a:p>
            <a:endParaRPr lang="fi-FI" sz="1400">
              <a:solidFill>
                <a:schemeClr val="bg1"/>
              </a:solidFill>
            </a:endParaRPr>
          </a:p>
          <a:p>
            <a:r>
              <a:rPr lang="fi-FI" sz="1400">
                <a:solidFill>
                  <a:schemeClr val="bg1"/>
                </a:solidFill>
              </a:rPr>
              <a:t>Raaseporista löytyy paljon nähtävää. Raaseporin-vierailusta voi tulla säännöllinen, kuten esimerkiksi vuosittaisten musiikkifestivaalien kanssa.</a:t>
            </a:r>
            <a:endParaRPr lang="fi-FI" sz="1300">
              <a:solidFill>
                <a:schemeClr val="bg1"/>
              </a:solidFill>
            </a:endParaRPr>
          </a:p>
        </p:txBody>
      </p:sp>
      <p:sp>
        <p:nvSpPr>
          <p:cNvPr id="3" name="Slide Number Placeholder 2">
            <a:extLst>
              <a:ext uri="{FF2B5EF4-FFF2-40B4-BE49-F238E27FC236}">
                <a16:creationId xmlns:a16="http://schemas.microsoft.com/office/drawing/2014/main" id="{CA20A8C2-7F0E-5E42-BB54-788D103A749B}"/>
              </a:ext>
            </a:extLst>
          </p:cNvPr>
          <p:cNvSpPr>
            <a:spLocks noGrp="1"/>
          </p:cNvSpPr>
          <p:nvPr>
            <p:ph type="sldNum" sz="quarter" idx="12"/>
          </p:nvPr>
        </p:nvSpPr>
        <p:spPr/>
        <p:txBody>
          <a:bodyPr/>
          <a:lstStyle/>
          <a:p>
            <a:fld id="{0DDAE6D7-7798-40F7-910A-F7FBD39DBC25}" type="slidenum">
              <a:rPr lang="sv-SE" smtClean="0"/>
              <a:pPr/>
              <a:t>26</a:t>
            </a:fld>
            <a:endParaRPr lang="sv-SE"/>
          </a:p>
        </p:txBody>
      </p:sp>
      <p:sp>
        <p:nvSpPr>
          <p:cNvPr id="12" name="Graphic 20">
            <a:extLst>
              <a:ext uri="{FF2B5EF4-FFF2-40B4-BE49-F238E27FC236}">
                <a16:creationId xmlns:a16="http://schemas.microsoft.com/office/drawing/2014/main" id="{C751DFF6-819F-9146-B5E6-2C5A22B7FF7D}"/>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3" name="Rectangle 12">
            <a:extLst>
              <a:ext uri="{FF2B5EF4-FFF2-40B4-BE49-F238E27FC236}">
                <a16:creationId xmlns:a16="http://schemas.microsoft.com/office/drawing/2014/main" id="{1A34E7DF-153F-274E-855F-4C0B96002EE8}"/>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8" name="Picture 4" descr="Logo, company name&#10;&#10;Description automatically generated">
            <a:extLst>
              <a:ext uri="{FF2B5EF4-FFF2-40B4-BE49-F238E27FC236}">
                <a16:creationId xmlns:a16="http://schemas.microsoft.com/office/drawing/2014/main" id="{A5294F2D-03E6-D943-84CB-9A66ECB895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382601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CA6093F-0416-9743-A528-E999458F15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38" name="Rectangle 37">
            <a:extLst>
              <a:ext uri="{FF2B5EF4-FFF2-40B4-BE49-F238E27FC236}">
                <a16:creationId xmlns:a16="http://schemas.microsoft.com/office/drawing/2014/main" id="{54F08310-460A-E543-A574-189EE38E7A25}"/>
              </a:ext>
            </a:extLst>
          </p:cNvPr>
          <p:cNvSpPr/>
          <p:nvPr/>
        </p:nvSpPr>
        <p:spPr>
          <a:xfrm>
            <a:off x="0" y="5697538"/>
            <a:ext cx="3251200" cy="1160462"/>
          </a:xfrm>
          <a:prstGeom prst="rect">
            <a:avLst/>
          </a:prstGeom>
          <a:gradFill flip="none" rotWithShape="1">
            <a:gsLst>
              <a:gs pos="98000">
                <a:srgbClr val="C4E5F2"/>
              </a:gs>
              <a:gs pos="100000">
                <a:srgbClr val="BFDEEA"/>
              </a:gs>
              <a:gs pos="0">
                <a:srgbClr val="C9ECFA"/>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a:extLst>
              <a:ext uri="{FF2B5EF4-FFF2-40B4-BE49-F238E27FC236}">
                <a16:creationId xmlns:a16="http://schemas.microsoft.com/office/drawing/2014/main" id="{0BC810A6-DD76-9844-8C7E-9EF7EE38BC1C}"/>
              </a:ext>
            </a:extLst>
          </p:cNvPr>
          <p:cNvSpPr/>
          <p:nvPr/>
        </p:nvSpPr>
        <p:spPr>
          <a:xfrm>
            <a:off x="0" y="-5380"/>
            <a:ext cx="6132513" cy="6858000"/>
          </a:xfrm>
          <a:prstGeom prst="rect">
            <a:avLst/>
          </a:prstGeom>
          <a:gradFill>
            <a:gsLst>
              <a:gs pos="0">
                <a:srgbClr val="C9ECFA"/>
              </a:gs>
              <a:gs pos="90000">
                <a:srgbClr val="C9ECFA">
                  <a:alpha val="34000"/>
                </a:srgbClr>
              </a:gs>
              <a:gs pos="59000">
                <a:srgbClr val="C9ECFA">
                  <a:alpha val="77000"/>
                </a:srgbClr>
              </a:gs>
              <a:gs pos="69000">
                <a:srgbClr val="C9ECFA">
                  <a:alpha val="75000"/>
                </a:srgbClr>
              </a:gs>
              <a:gs pos="100000">
                <a:srgbClr val="C9ECFA">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ctangle 38">
            <a:extLst>
              <a:ext uri="{FF2B5EF4-FFF2-40B4-BE49-F238E27FC236}">
                <a16:creationId xmlns:a16="http://schemas.microsoft.com/office/drawing/2014/main" id="{AF949C33-8D3D-DD4B-B137-2A4D81C8F78B}"/>
              </a:ext>
            </a:extLst>
          </p:cNvPr>
          <p:cNvSpPr/>
          <p:nvPr/>
        </p:nvSpPr>
        <p:spPr>
          <a:xfrm>
            <a:off x="0" y="5379"/>
            <a:ext cx="12192000" cy="6858000"/>
          </a:xfrm>
          <a:prstGeom prst="rect">
            <a:avLst/>
          </a:prstGeom>
          <a:gradFill>
            <a:gsLst>
              <a:gs pos="74000">
                <a:schemeClr val="accent1">
                  <a:lumMod val="0"/>
                  <a:lumOff val="100000"/>
                  <a:alpha val="0"/>
                </a:schemeClr>
              </a:gs>
              <a:gs pos="83000">
                <a:schemeClr val="bg1">
                  <a:alpha val="35000"/>
                </a:schemeClr>
              </a:gs>
              <a:gs pos="100000">
                <a:schemeClr val="bg1">
                  <a:alpha val="82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Slide Number Placeholder 2">
            <a:extLst>
              <a:ext uri="{FF2B5EF4-FFF2-40B4-BE49-F238E27FC236}">
                <a16:creationId xmlns:a16="http://schemas.microsoft.com/office/drawing/2014/main" id="{6AB22DA5-0794-2F4B-A2BF-016E07C4AF45}"/>
              </a:ext>
            </a:extLst>
          </p:cNvPr>
          <p:cNvSpPr>
            <a:spLocks noGrp="1"/>
          </p:cNvSpPr>
          <p:nvPr>
            <p:ph type="sldNum" sz="quarter" idx="12"/>
          </p:nvPr>
        </p:nvSpPr>
        <p:spPr/>
        <p:txBody>
          <a:bodyPr/>
          <a:lstStyle/>
          <a:p>
            <a:fld id="{0DDAE6D7-7798-40F7-910A-F7FBD39DBC25}" type="slidenum">
              <a:rPr lang="sv-SE" smtClean="0"/>
              <a:pPr/>
              <a:t>27</a:t>
            </a:fld>
            <a:endParaRPr lang="sv-SE"/>
          </a:p>
        </p:txBody>
      </p:sp>
      <p:sp>
        <p:nvSpPr>
          <p:cNvPr id="44" name="Oval 43">
            <a:extLst>
              <a:ext uri="{FF2B5EF4-FFF2-40B4-BE49-F238E27FC236}">
                <a16:creationId xmlns:a16="http://schemas.microsoft.com/office/drawing/2014/main" id="{8EFA4ACA-6972-9841-A5F6-0BD209E35B22}"/>
              </a:ext>
            </a:extLst>
          </p:cNvPr>
          <p:cNvSpPr/>
          <p:nvPr/>
        </p:nvSpPr>
        <p:spPr>
          <a:xfrm rot="757986">
            <a:off x="5728959" y="1161042"/>
            <a:ext cx="6747667" cy="4941246"/>
          </a:xfrm>
          <a:prstGeom prst="ellipse">
            <a:avLst/>
          </a:prstGeom>
          <a:noFill/>
          <a:ln w="34925">
            <a:solidFill>
              <a:srgbClr val="BB9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Box 15">
            <a:extLst>
              <a:ext uri="{FF2B5EF4-FFF2-40B4-BE49-F238E27FC236}">
                <a16:creationId xmlns:a16="http://schemas.microsoft.com/office/drawing/2014/main" id="{B8AE0241-1F23-CB40-B042-FCFBDA236211}"/>
              </a:ext>
            </a:extLst>
          </p:cNvPr>
          <p:cNvSpPr txBox="1"/>
          <p:nvPr/>
        </p:nvSpPr>
        <p:spPr>
          <a:xfrm>
            <a:off x="819152" y="3348626"/>
            <a:ext cx="4253590" cy="584775"/>
          </a:xfrm>
          <a:prstGeom prst="rect">
            <a:avLst/>
          </a:prstGeom>
          <a:noFill/>
        </p:spPr>
        <p:txBody>
          <a:bodyPr wrap="square" rtlCol="0">
            <a:spAutoFit/>
          </a:bodyPr>
          <a:lstStyle/>
          <a:p>
            <a:r>
              <a:rPr lang="fi-FI" sz="1600" b="1" spc="300" dirty="0" err="1">
                <a:solidFill>
                  <a:schemeClr val="tx1">
                    <a:lumMod val="85000"/>
                    <a:lumOff val="15000"/>
                  </a:schemeClr>
                </a:solidFill>
              </a:rPr>
              <a:t>VIERAILUMÄÄRÄT </a:t>
            </a:r>
            <a:br>
              <a:rPr lang="fi-FI" sz="1600" b="1" spc="300" dirty="0" err="1">
                <a:solidFill>
                  <a:schemeClr val="tx1">
                    <a:lumMod val="85000"/>
                    <a:lumOff val="15000"/>
                  </a:schemeClr>
                </a:solidFill>
              </a:rPr>
            </a:br>
            <a:r>
              <a:rPr lang="fi-FI" sz="1600" b="1" spc="300" dirty="0" err="1">
                <a:solidFill>
                  <a:schemeClr val="tx1">
                    <a:lumMod val="85000"/>
                    <a:lumOff val="15000"/>
                  </a:schemeClr>
                </a:solidFill>
              </a:rPr>
              <a:t>JA NÄYTTELYT</a:t>
            </a:r>
          </a:p>
        </p:txBody>
      </p:sp>
      <p:sp>
        <p:nvSpPr>
          <p:cNvPr id="17" name="TextBox 16">
            <a:extLst>
              <a:ext uri="{FF2B5EF4-FFF2-40B4-BE49-F238E27FC236}">
                <a16:creationId xmlns:a16="http://schemas.microsoft.com/office/drawing/2014/main" id="{5E0281B1-414D-134D-AED3-93302443A04F}"/>
              </a:ext>
            </a:extLst>
          </p:cNvPr>
          <p:cNvSpPr txBox="1"/>
          <p:nvPr/>
        </p:nvSpPr>
        <p:spPr>
          <a:xfrm>
            <a:off x="819152" y="1344953"/>
            <a:ext cx="4253589" cy="1692771"/>
          </a:xfrm>
          <a:prstGeom prst="rect">
            <a:avLst/>
          </a:prstGeom>
          <a:noFill/>
        </p:spPr>
        <p:txBody>
          <a:bodyPr wrap="square" rtlCol="0">
            <a:spAutoFit/>
          </a:bodyPr>
          <a:lstStyle/>
          <a:p>
            <a:pPr marL="285750" indent="-285750">
              <a:buFont typeface="Wingdings" pitchFamily="2" charset="2"/>
              <a:buChar char="Ø"/>
            </a:pPr>
            <a:r>
              <a:rPr lang="fi-FI" sz="1300" b="1">
                <a:solidFill>
                  <a:schemeClr val="tx1">
                    <a:lumMod val="85000"/>
                    <a:lumOff val="15000"/>
                  </a:schemeClr>
                </a:solidFill>
              </a:rPr>
              <a:t>Målet är 3 utställningar per år</a:t>
            </a:r>
          </a:p>
          <a:p>
            <a:pPr marL="285750" indent="-285750">
              <a:buFont typeface="Wingdings" pitchFamily="2" charset="2"/>
              <a:buChar char="Ø"/>
            </a:pPr>
            <a:endParaRPr lang="fi-FI" sz="1300" b="1">
              <a:solidFill>
                <a:schemeClr val="tx1">
                  <a:lumMod val="85000"/>
                  <a:lumOff val="15000"/>
                </a:schemeClr>
              </a:solidFill>
            </a:endParaRPr>
          </a:p>
          <a:p>
            <a:pPr marL="285750" indent="-285750">
              <a:buFont typeface="Wingdings" pitchFamily="2" charset="2"/>
              <a:buChar char="Ø"/>
            </a:pPr>
            <a:r>
              <a:rPr lang="fi-FI" sz="1300" b="1">
                <a:solidFill>
                  <a:schemeClr val="tx1">
                    <a:lumMod val="85000"/>
                    <a:lumOff val="15000"/>
                  </a:schemeClr>
                </a:solidFill>
              </a:rPr>
              <a:t>Marknadsföringsbudgeten blir stor</a:t>
            </a:r>
          </a:p>
          <a:p>
            <a:pPr marL="285750" indent="-285750">
              <a:buFont typeface="Wingdings" pitchFamily="2" charset="2"/>
              <a:buChar char="Ø"/>
            </a:pPr>
            <a:endParaRPr lang="fi-FI" sz="1300" b="1">
              <a:solidFill>
                <a:schemeClr val="tx1">
                  <a:lumMod val="85000"/>
                  <a:lumOff val="15000"/>
                </a:schemeClr>
              </a:solidFill>
            </a:endParaRPr>
          </a:p>
          <a:p>
            <a:pPr marL="285750" indent="-285750">
              <a:buFont typeface="Wingdings" pitchFamily="2" charset="2"/>
              <a:buChar char="Ø"/>
            </a:pPr>
            <a:r>
              <a:rPr lang="fi-FI" sz="1300" b="1">
                <a:solidFill>
                  <a:schemeClr val="tx1">
                    <a:lumMod val="85000"/>
                    <a:lumOff val="15000"/>
                  </a:schemeClr>
                </a:solidFill>
              </a:rPr>
              <a:t>Det totala besökarmålet är 50 000 besök per år. 1/3 Raseborgsbor och sommargäster och 2/3 från andra orter. De flesta på dagsbesök från sydvästra Finland.</a:t>
            </a:r>
          </a:p>
        </p:txBody>
      </p:sp>
      <p:sp>
        <p:nvSpPr>
          <p:cNvPr id="18" name="TextBox 17">
            <a:extLst>
              <a:ext uri="{FF2B5EF4-FFF2-40B4-BE49-F238E27FC236}">
                <a16:creationId xmlns:a16="http://schemas.microsoft.com/office/drawing/2014/main" id="{13BC0A4E-9B2C-BB4B-81E2-DD2D26968168}"/>
              </a:ext>
            </a:extLst>
          </p:cNvPr>
          <p:cNvSpPr txBox="1"/>
          <p:nvPr/>
        </p:nvSpPr>
        <p:spPr>
          <a:xfrm>
            <a:off x="819152" y="4030762"/>
            <a:ext cx="4253589" cy="1692771"/>
          </a:xfrm>
          <a:prstGeom prst="rect">
            <a:avLst/>
          </a:prstGeom>
          <a:noFill/>
        </p:spPr>
        <p:txBody>
          <a:bodyPr wrap="square" rtlCol="0">
            <a:spAutoFit/>
          </a:bodyPr>
          <a:lstStyle/>
          <a:p>
            <a:pPr marL="285750" indent="-285750">
              <a:buFont typeface="Wingdings" pitchFamily="2" charset="2"/>
              <a:buChar char="Ø"/>
            </a:pPr>
            <a:r>
              <a:rPr lang="fi-FI" sz="1300">
                <a:solidFill>
                  <a:schemeClr val="tx1">
                    <a:lumMod val="85000"/>
                    <a:lumOff val="15000"/>
                  </a:schemeClr>
                </a:solidFill>
              </a:rPr>
              <a:t>Tavoitteena on vuodessa 3 näyttelyä </a:t>
            </a:r>
          </a:p>
          <a:p>
            <a:pPr marL="285750" indent="-285750">
              <a:buFont typeface="Wingdings" pitchFamily="2" charset="2"/>
              <a:buChar char="Ø"/>
            </a:pPr>
            <a:endParaRPr lang="fi-FI" sz="1300">
              <a:solidFill>
                <a:schemeClr val="tx1">
                  <a:lumMod val="85000"/>
                  <a:lumOff val="15000"/>
                </a:schemeClr>
              </a:solidFill>
            </a:endParaRPr>
          </a:p>
          <a:p>
            <a:pPr marL="285750" indent="-285750">
              <a:buFont typeface="Wingdings" pitchFamily="2" charset="2"/>
              <a:buChar char="Ø"/>
            </a:pPr>
            <a:r>
              <a:rPr lang="fi-FI" sz="1300">
                <a:solidFill>
                  <a:schemeClr val="tx1">
                    <a:lumMod val="85000"/>
                    <a:lumOff val="15000"/>
                  </a:schemeClr>
                </a:solidFill>
              </a:rPr>
              <a:t>Markkinointibudjetti on merkittävä </a:t>
            </a:r>
          </a:p>
          <a:p>
            <a:pPr marL="285750" indent="-285750">
              <a:buFont typeface="Wingdings" pitchFamily="2" charset="2"/>
              <a:buChar char="Ø"/>
            </a:pPr>
            <a:endParaRPr lang="fi-FI" sz="1300">
              <a:solidFill>
                <a:schemeClr val="tx1">
                  <a:lumMod val="85000"/>
                  <a:lumOff val="15000"/>
                </a:schemeClr>
              </a:solidFill>
            </a:endParaRPr>
          </a:p>
          <a:p>
            <a:pPr marL="285750" indent="-285750">
              <a:buFont typeface="Wingdings" pitchFamily="2" charset="2"/>
              <a:buChar char="Ø"/>
            </a:pPr>
            <a:r>
              <a:rPr lang="fi-FI" sz="1300">
                <a:solidFill>
                  <a:schemeClr val="tx1">
                    <a:lumMod val="85000"/>
                    <a:lumOff val="15000"/>
                  </a:schemeClr>
                </a:solidFill>
              </a:rPr>
              <a:t>Vierailujen kokonaistavoite on 50 000 vuodessa. 1/3 kuntalaisia ja kesämökkiläisiä sekä 2/3 muilta paikkakunnilta. Suurin osa yhden päivän vierailuita Lounais-Suomesta.</a:t>
            </a:r>
          </a:p>
        </p:txBody>
      </p:sp>
      <p:sp>
        <p:nvSpPr>
          <p:cNvPr id="19" name="TextBox 18">
            <a:extLst>
              <a:ext uri="{FF2B5EF4-FFF2-40B4-BE49-F238E27FC236}">
                <a16:creationId xmlns:a16="http://schemas.microsoft.com/office/drawing/2014/main" id="{8496A159-8285-4F40-BA3B-C1AEAD1C0920}"/>
              </a:ext>
            </a:extLst>
          </p:cNvPr>
          <p:cNvSpPr txBox="1"/>
          <p:nvPr/>
        </p:nvSpPr>
        <p:spPr>
          <a:xfrm>
            <a:off x="819151" y="639485"/>
            <a:ext cx="4253591" cy="584775"/>
          </a:xfrm>
          <a:prstGeom prst="rect">
            <a:avLst/>
          </a:prstGeom>
          <a:noFill/>
        </p:spPr>
        <p:txBody>
          <a:bodyPr wrap="square" rtlCol="0">
            <a:spAutoFit/>
          </a:bodyPr>
          <a:lstStyle/>
          <a:p>
            <a:r>
              <a:rPr lang="fi-FI" sz="1600" b="1" spc="300" dirty="0" err="1">
                <a:solidFill>
                  <a:schemeClr val="tx1">
                    <a:lumMod val="85000"/>
                    <a:lumOff val="15000"/>
                  </a:schemeClr>
                </a:solidFill>
              </a:rPr>
              <a:t>BESÖKARANTAL </a:t>
            </a:r>
            <a:br>
              <a:rPr lang="fi-FI" sz="1600" b="1" spc="300" dirty="0" err="1">
                <a:solidFill>
                  <a:schemeClr val="tx1">
                    <a:lumMod val="85000"/>
                    <a:lumOff val="15000"/>
                  </a:schemeClr>
                </a:solidFill>
              </a:rPr>
            </a:br>
            <a:r>
              <a:rPr lang="fi-FI" sz="1600" b="1" spc="300" dirty="0" err="1">
                <a:solidFill>
                  <a:schemeClr val="tx1">
                    <a:lumMod val="85000"/>
                    <a:lumOff val="15000"/>
                  </a:schemeClr>
                </a:solidFill>
              </a:rPr>
              <a:t>OCH UTSTÄLLNINGAR</a:t>
            </a:r>
          </a:p>
        </p:txBody>
      </p:sp>
      <p:sp>
        <p:nvSpPr>
          <p:cNvPr id="32" name="TextBox 31">
            <a:extLst>
              <a:ext uri="{FF2B5EF4-FFF2-40B4-BE49-F238E27FC236}">
                <a16:creationId xmlns:a16="http://schemas.microsoft.com/office/drawing/2014/main" id="{E364EDC9-D100-D44B-9680-DC337E77BC96}"/>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Maanmittauslaitos https://asiointi.maanmittauslaitos.fi/karttapaikka/</a:t>
            </a:r>
          </a:p>
        </p:txBody>
      </p:sp>
      <p:pic>
        <p:nvPicPr>
          <p:cNvPr id="15" name="Picture 14">
            <a:extLst>
              <a:ext uri="{FF2B5EF4-FFF2-40B4-BE49-F238E27FC236}">
                <a16:creationId xmlns:a16="http://schemas.microsoft.com/office/drawing/2014/main" id="{0DFCBE6C-A5FA-9D40-8B39-A915D8CE9F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20" name="Rectangle 19">
            <a:extLst>
              <a:ext uri="{FF2B5EF4-FFF2-40B4-BE49-F238E27FC236}">
                <a16:creationId xmlns:a16="http://schemas.microsoft.com/office/drawing/2014/main" id="{015AEF6F-5CAD-E047-A700-691FDE45CAFA}"/>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1" name="Picture 7" descr="A picture containing shape&#10;&#10;Description automatically generated">
            <a:extLst>
              <a:ext uri="{FF2B5EF4-FFF2-40B4-BE49-F238E27FC236}">
                <a16:creationId xmlns:a16="http://schemas.microsoft.com/office/drawing/2014/main" id="{0100D884-CDE8-864E-B1E1-A4D29D16D5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372804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92F7CE-6296-064B-930D-7C5FD105D0FB}"/>
              </a:ext>
            </a:extLst>
          </p:cNvPr>
          <p:cNvPicPr/>
          <p:nvPr/>
        </p:nvPicPr>
        <p:blipFill>
          <a:blip r:embed="rId3" cstate="screen">
            <a:extLst>
              <a:ext uri="{28A0092B-C50C-407E-A947-70E740481C1C}">
                <a14:useLocalDpi xmlns:a14="http://schemas.microsoft.com/office/drawing/2010/main"/>
              </a:ext>
            </a:extLst>
          </a:blip>
          <a:srcRect/>
          <a:stretch/>
        </p:blipFill>
        <p:spPr bwMode="auto">
          <a:xfrm>
            <a:off x="0" y="0"/>
            <a:ext cx="12192000" cy="6857999"/>
          </a:xfrm>
          <a:prstGeom prst="rect">
            <a:avLst/>
          </a:prstGeom>
          <a:noFill/>
          <a:ln>
            <a:noFill/>
          </a:ln>
        </p:spPr>
      </p:pic>
      <p:sp>
        <p:nvSpPr>
          <p:cNvPr id="11" name="Rectangle 10">
            <a:extLst>
              <a:ext uri="{FF2B5EF4-FFF2-40B4-BE49-F238E27FC236}">
                <a16:creationId xmlns:a16="http://schemas.microsoft.com/office/drawing/2014/main" id="{9D79E129-7887-0449-89DB-CBEAEB501C59}"/>
              </a:ext>
            </a:extLst>
          </p:cNvPr>
          <p:cNvSpPr/>
          <p:nvPr/>
        </p:nvSpPr>
        <p:spPr>
          <a:xfrm>
            <a:off x="4981" y="-1"/>
            <a:ext cx="12187019"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Box 7">
            <a:extLst>
              <a:ext uri="{FF2B5EF4-FFF2-40B4-BE49-F238E27FC236}">
                <a16:creationId xmlns:a16="http://schemas.microsoft.com/office/drawing/2014/main" id="{CB2DB733-0FBB-AB4A-8B90-CECF74702B29}"/>
              </a:ext>
            </a:extLst>
          </p:cNvPr>
          <p:cNvSpPr txBox="1"/>
          <p:nvPr/>
        </p:nvSpPr>
        <p:spPr>
          <a:xfrm>
            <a:off x="819151" y="3413021"/>
            <a:ext cx="10461624" cy="1708160"/>
          </a:xfrm>
          <a:prstGeom prst="rect">
            <a:avLst/>
          </a:prstGeom>
          <a:noFill/>
        </p:spPr>
        <p:txBody>
          <a:bodyPr wrap="square" rtlCol="0">
            <a:spAutoFit/>
          </a:bodyPr>
          <a:lstStyle/>
          <a:p>
            <a:pPr>
              <a:lnSpc>
                <a:spcPts val="6320"/>
              </a:lnSpc>
            </a:pPr>
            <a:r>
              <a:rPr lang="fi-FI" sz="6600" dirty="0" err="1">
                <a:solidFill>
                  <a:srgbClr val="BB9056"/>
                </a:solidFill>
              </a:rPr>
              <a:t>Talousarvio ja vaikutus kaupungin kannalta</a:t>
            </a:r>
            <a:endParaRPr lang="fi-FI" sz="6600" dirty="0">
              <a:solidFill>
                <a:srgbClr val="BB9056"/>
              </a:solidFill>
            </a:endParaRPr>
          </a:p>
        </p:txBody>
      </p:sp>
      <p:sp>
        <p:nvSpPr>
          <p:cNvPr id="3" name="Slide Number Placeholder 2">
            <a:extLst>
              <a:ext uri="{FF2B5EF4-FFF2-40B4-BE49-F238E27FC236}">
                <a16:creationId xmlns:a16="http://schemas.microsoft.com/office/drawing/2014/main" id="{E54EE848-1E7C-B448-A5B1-146B07773F1E}"/>
              </a:ext>
            </a:extLst>
          </p:cNvPr>
          <p:cNvSpPr>
            <a:spLocks noGrp="1"/>
          </p:cNvSpPr>
          <p:nvPr>
            <p:ph type="sldNum" sz="quarter" idx="12"/>
          </p:nvPr>
        </p:nvSpPr>
        <p:spPr/>
        <p:txBody>
          <a:bodyPr/>
          <a:lstStyle/>
          <a:p>
            <a:fld id="{0DDAE6D7-7798-40F7-910A-F7FBD39DBC25}" type="slidenum">
              <a:rPr lang="sv-SE" smtClean="0"/>
              <a:pPr/>
              <a:t>28</a:t>
            </a:fld>
            <a:endParaRPr lang="sv-SE"/>
          </a:p>
        </p:txBody>
      </p:sp>
      <p:sp>
        <p:nvSpPr>
          <p:cNvPr id="14" name="TextBox 13">
            <a:extLst>
              <a:ext uri="{FF2B5EF4-FFF2-40B4-BE49-F238E27FC236}">
                <a16:creationId xmlns:a16="http://schemas.microsoft.com/office/drawing/2014/main" id="{21A1157E-C069-DE4E-91B0-B2E300AB3955}"/>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Henry &amp; Co. on Unsplash </a:t>
            </a:r>
            <a:r>
              <a:rPr lang="en-GB" sz="800">
                <a:solidFill>
                  <a:schemeClr val="bg1"/>
                </a:solidFill>
              </a:rPr>
              <a:t>https://unsplash.com/photos/3oOR7B2inwc</a:t>
            </a:r>
            <a:endParaRPr lang="fi-FI" sz="800">
              <a:solidFill>
                <a:schemeClr val="bg1"/>
              </a:solidFill>
            </a:endParaRPr>
          </a:p>
        </p:txBody>
      </p:sp>
      <p:sp>
        <p:nvSpPr>
          <p:cNvPr id="15" name="Graphic 20">
            <a:extLst>
              <a:ext uri="{FF2B5EF4-FFF2-40B4-BE49-F238E27FC236}">
                <a16:creationId xmlns:a16="http://schemas.microsoft.com/office/drawing/2014/main" id="{05ACC327-EE13-F140-A496-AE7F3C65DFCE}"/>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6" name="Rectangle 15">
            <a:extLst>
              <a:ext uri="{FF2B5EF4-FFF2-40B4-BE49-F238E27FC236}">
                <a16:creationId xmlns:a16="http://schemas.microsoft.com/office/drawing/2014/main" id="{572B4D9C-3A8C-6143-AB48-712D50D0D8AB}"/>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7" name="Picture 4" descr="Logo, company name&#10;&#10;Description automatically generated">
            <a:extLst>
              <a:ext uri="{FF2B5EF4-FFF2-40B4-BE49-F238E27FC236}">
                <a16:creationId xmlns:a16="http://schemas.microsoft.com/office/drawing/2014/main" id="{BA3C6C1B-3FC0-8A47-9D7A-1A01E58E6A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
        <p:nvSpPr>
          <p:cNvPr id="12" name="TextBox 11">
            <a:extLst>
              <a:ext uri="{FF2B5EF4-FFF2-40B4-BE49-F238E27FC236}">
                <a16:creationId xmlns:a16="http://schemas.microsoft.com/office/drawing/2014/main" id="{24EBBF51-2619-D447-AC3B-BF5643B7A8CE}"/>
              </a:ext>
            </a:extLst>
          </p:cNvPr>
          <p:cNvSpPr txBox="1"/>
          <p:nvPr/>
        </p:nvSpPr>
        <p:spPr>
          <a:xfrm>
            <a:off x="819152" y="1558526"/>
            <a:ext cx="9336288" cy="1708160"/>
          </a:xfrm>
          <a:prstGeom prst="rect">
            <a:avLst/>
          </a:prstGeom>
          <a:noFill/>
        </p:spPr>
        <p:txBody>
          <a:bodyPr wrap="square" rtlCol="0">
            <a:spAutoFit/>
          </a:bodyPr>
          <a:lstStyle/>
          <a:p>
            <a:pPr>
              <a:lnSpc>
                <a:spcPts val="6320"/>
              </a:lnSpc>
            </a:pPr>
            <a:r>
              <a:rPr lang="fi-FI" sz="6600" b="1" dirty="0" err="1">
                <a:solidFill>
                  <a:srgbClr val="BB9056"/>
                </a:solidFill>
              </a:rPr>
              <a:t>Budget och inverkan på staden</a:t>
            </a:r>
          </a:p>
        </p:txBody>
      </p:sp>
    </p:spTree>
    <p:extLst>
      <p:ext uri="{BB962C8B-B14F-4D97-AF65-F5344CB8AC3E}">
        <p14:creationId xmlns:p14="http://schemas.microsoft.com/office/powerpoint/2010/main" val="280616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F7E5A-82E6-A541-9439-8AD71FE82948}"/>
              </a:ext>
            </a:extLst>
          </p:cNvPr>
          <p:cNvSpPr/>
          <p:nvPr/>
        </p:nvSpPr>
        <p:spPr>
          <a:xfrm>
            <a:off x="0" y="0"/>
            <a:ext cx="12192000" cy="6858000"/>
          </a:xfrm>
          <a:prstGeom prst="rect">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a:extLst>
              <a:ext uri="{FF2B5EF4-FFF2-40B4-BE49-F238E27FC236}">
                <a16:creationId xmlns:a16="http://schemas.microsoft.com/office/drawing/2014/main" id="{CBF00E38-2007-B14C-8E94-9BB9DDEDAB15}"/>
              </a:ext>
            </a:extLst>
          </p:cNvPr>
          <p:cNvSpPr txBox="1"/>
          <p:nvPr/>
        </p:nvSpPr>
        <p:spPr>
          <a:xfrm>
            <a:off x="819151" y="945787"/>
            <a:ext cx="10461624" cy="584775"/>
          </a:xfrm>
          <a:prstGeom prst="rect">
            <a:avLst/>
          </a:prstGeom>
          <a:noFill/>
        </p:spPr>
        <p:txBody>
          <a:bodyPr wrap="square" rtlCol="0">
            <a:spAutoFit/>
          </a:bodyPr>
          <a:lstStyle/>
          <a:p>
            <a:r>
              <a:rPr lang="fi-FI" sz="3200" b="1" dirty="0" err="1">
                <a:solidFill>
                  <a:schemeClr val="bg1"/>
                </a:solidFill>
              </a:rPr>
              <a:t>Budget</a:t>
            </a:r>
            <a:r>
              <a:rPr lang="fi-FI" sz="3200" dirty="0" err="1">
                <a:solidFill>
                  <a:schemeClr val="bg1"/>
                </a:solidFill>
              </a:rPr>
              <a:t> / Talousarvio</a:t>
            </a:r>
            <a:endParaRPr lang="fi-FI" sz="3200" dirty="0">
              <a:solidFill>
                <a:schemeClr val="bg1"/>
              </a:solidFill>
            </a:endParaRPr>
          </a:p>
        </p:txBody>
      </p:sp>
      <p:sp>
        <p:nvSpPr>
          <p:cNvPr id="76" name="TextBox 75">
            <a:extLst>
              <a:ext uri="{FF2B5EF4-FFF2-40B4-BE49-F238E27FC236}">
                <a16:creationId xmlns:a16="http://schemas.microsoft.com/office/drawing/2014/main" id="{1AD847BA-DBA4-7645-9239-6444B0ED7D55}"/>
              </a:ext>
            </a:extLst>
          </p:cNvPr>
          <p:cNvSpPr txBox="1"/>
          <p:nvPr/>
        </p:nvSpPr>
        <p:spPr>
          <a:xfrm>
            <a:off x="14857882" y="5267086"/>
            <a:ext cx="1587871" cy="492443"/>
          </a:xfrm>
          <a:prstGeom prst="rect">
            <a:avLst/>
          </a:prstGeom>
          <a:noFill/>
        </p:spPr>
        <p:txBody>
          <a:bodyPr wrap="square" rtlCol="0">
            <a:spAutoFit/>
          </a:bodyPr>
          <a:lstStyle/>
          <a:p>
            <a:r>
              <a:rPr lang="fi-FI" sz="1300" b="1" spc="300">
                <a:solidFill>
                  <a:schemeClr val="bg1"/>
                </a:solidFill>
              </a:rPr>
              <a:t>SOMMAREN 2022</a:t>
            </a:r>
            <a:endParaRPr lang="fi-FI" sz="1300" spc="300">
              <a:solidFill>
                <a:schemeClr val="bg1"/>
              </a:solidFill>
            </a:endParaRPr>
          </a:p>
        </p:txBody>
      </p:sp>
      <p:sp>
        <p:nvSpPr>
          <p:cNvPr id="77" name="TextBox 76">
            <a:extLst>
              <a:ext uri="{FF2B5EF4-FFF2-40B4-BE49-F238E27FC236}">
                <a16:creationId xmlns:a16="http://schemas.microsoft.com/office/drawing/2014/main" id="{32A4D473-208B-8B45-8EB9-031DFE64BAB0}"/>
              </a:ext>
            </a:extLst>
          </p:cNvPr>
          <p:cNvSpPr txBox="1"/>
          <p:nvPr/>
        </p:nvSpPr>
        <p:spPr>
          <a:xfrm>
            <a:off x="14857883" y="5796667"/>
            <a:ext cx="1491132" cy="692497"/>
          </a:xfrm>
          <a:prstGeom prst="rect">
            <a:avLst/>
          </a:prstGeom>
          <a:noFill/>
        </p:spPr>
        <p:txBody>
          <a:bodyPr wrap="square" rtlCol="0">
            <a:spAutoFit/>
          </a:bodyPr>
          <a:lstStyle/>
          <a:p>
            <a:r>
              <a:rPr lang="fi-FI" sz="1300">
                <a:solidFill>
                  <a:schemeClr val="bg1"/>
                </a:solidFill>
              </a:rPr>
              <a:t>Första utställningen</a:t>
            </a:r>
          </a:p>
          <a:p>
            <a:endParaRPr lang="fi-FI" sz="1300">
              <a:solidFill>
                <a:schemeClr val="bg1"/>
              </a:solidFill>
            </a:endParaRPr>
          </a:p>
        </p:txBody>
      </p:sp>
      <p:sp>
        <p:nvSpPr>
          <p:cNvPr id="46" name="TextBox 45">
            <a:extLst>
              <a:ext uri="{FF2B5EF4-FFF2-40B4-BE49-F238E27FC236}">
                <a16:creationId xmlns:a16="http://schemas.microsoft.com/office/drawing/2014/main" id="{FFB3066E-2FB9-BD4B-BE31-2CFAB44631A7}"/>
              </a:ext>
            </a:extLst>
          </p:cNvPr>
          <p:cNvSpPr txBox="1"/>
          <p:nvPr/>
        </p:nvSpPr>
        <p:spPr>
          <a:xfrm>
            <a:off x="819151" y="5675149"/>
            <a:ext cx="4853188" cy="1015663"/>
          </a:xfrm>
          <a:prstGeom prst="rect">
            <a:avLst/>
          </a:prstGeom>
          <a:noFill/>
        </p:spPr>
        <p:txBody>
          <a:bodyPr wrap="square" numCol="2" spcCol="0" rtlCol="0">
            <a:spAutoFit/>
          </a:bodyPr>
          <a:lstStyle/>
          <a:p>
            <a:r>
              <a:rPr lang="fi-FI" sz="1200" b="1">
                <a:solidFill>
                  <a:schemeClr val="bg1"/>
                </a:solidFill>
              </a:rPr>
              <a:t>Därtill ger </a:t>
            </a:r>
            <a:r>
              <a:rPr lang="fi-FI" sz="1200">
                <a:solidFill>
                  <a:schemeClr val="bg1"/>
                </a:solidFill>
              </a:rPr>
              <a:t>stiftelsen garanti </a:t>
            </a:r>
          </a:p>
          <a:p>
            <a:r>
              <a:rPr lang="fi-FI" sz="1200">
                <a:solidFill>
                  <a:schemeClr val="bg1"/>
                </a:solidFill>
              </a:rPr>
              <a:t>för täckning av halva tilläggs-behovet om intäkterna sviker.</a:t>
            </a:r>
          </a:p>
          <a:p>
            <a:r>
              <a:rPr lang="fi-FI" sz="1200">
                <a:solidFill>
                  <a:schemeClr val="bg1"/>
                </a:solidFill>
              </a:rPr>
              <a:t> </a:t>
            </a:r>
          </a:p>
          <a:p>
            <a:endParaRPr lang="fi-FI" sz="1200" b="1">
              <a:solidFill>
                <a:schemeClr val="bg1"/>
              </a:solidFill>
            </a:endParaRPr>
          </a:p>
          <a:p>
            <a:r>
              <a:rPr lang="fi-FI" sz="1200" b="1">
                <a:solidFill>
                  <a:schemeClr val="bg1"/>
                </a:solidFill>
              </a:rPr>
              <a:t>Stadens nettokostnad </a:t>
            </a:r>
            <a:r>
              <a:rPr lang="fi-FI" sz="1200">
                <a:solidFill>
                  <a:schemeClr val="bg1"/>
                </a:solidFill>
              </a:rPr>
              <a:t>för hela verksamheten i kulturkvarteret blir alltså dryga 11 EUR per besök.</a:t>
            </a:r>
          </a:p>
          <a:p>
            <a:endParaRPr lang="fi-FI" sz="1200" b="1">
              <a:solidFill>
                <a:schemeClr val="bg1"/>
              </a:solidFill>
            </a:endParaRPr>
          </a:p>
        </p:txBody>
      </p:sp>
      <p:sp>
        <p:nvSpPr>
          <p:cNvPr id="47" name="TextBox 46">
            <a:extLst>
              <a:ext uri="{FF2B5EF4-FFF2-40B4-BE49-F238E27FC236}">
                <a16:creationId xmlns:a16="http://schemas.microsoft.com/office/drawing/2014/main" id="{9A3C7FE6-AC6B-0640-8EBB-FF506F45E5A8}"/>
              </a:ext>
            </a:extLst>
          </p:cNvPr>
          <p:cNvSpPr txBox="1"/>
          <p:nvPr/>
        </p:nvSpPr>
        <p:spPr>
          <a:xfrm>
            <a:off x="6418553" y="5675149"/>
            <a:ext cx="5235184" cy="830997"/>
          </a:xfrm>
          <a:prstGeom prst="rect">
            <a:avLst/>
          </a:prstGeom>
          <a:noFill/>
        </p:spPr>
        <p:txBody>
          <a:bodyPr wrap="square" numCol="2" spcCol="0" rtlCol="0">
            <a:spAutoFit/>
          </a:bodyPr>
          <a:lstStyle/>
          <a:p>
            <a:r>
              <a:rPr lang="fi-FI" sz="1200" b="1">
                <a:solidFill>
                  <a:schemeClr val="bg1"/>
                </a:solidFill>
              </a:rPr>
              <a:t>Tämän lisäksi</a:t>
            </a:r>
            <a:r>
              <a:rPr lang="fi-FI" sz="1200">
                <a:solidFill>
                  <a:schemeClr val="bg1"/>
                </a:solidFill>
              </a:rPr>
              <a:t> säätiö kattaa </a:t>
            </a:r>
            <a:br>
              <a:rPr lang="fi-FI" sz="1200">
                <a:solidFill>
                  <a:schemeClr val="bg1"/>
                </a:solidFill>
              </a:rPr>
            </a:br>
            <a:r>
              <a:rPr lang="fi-FI" sz="1200">
                <a:solidFill>
                  <a:schemeClr val="bg1"/>
                </a:solidFill>
              </a:rPr>
              <a:t>puolet lisätarpeesta, mikäli tulot </a:t>
            </a:r>
            <a:br>
              <a:rPr lang="fi-FI" sz="1200">
                <a:solidFill>
                  <a:schemeClr val="bg1"/>
                </a:solidFill>
              </a:rPr>
            </a:br>
            <a:r>
              <a:rPr lang="fi-FI" sz="1200">
                <a:solidFill>
                  <a:schemeClr val="bg1"/>
                </a:solidFill>
              </a:rPr>
              <a:t>jäävät vajaaksi.</a:t>
            </a:r>
          </a:p>
          <a:p>
            <a:endParaRPr lang="fi-FI" sz="1200">
              <a:solidFill>
                <a:schemeClr val="bg1"/>
              </a:solidFill>
            </a:endParaRPr>
          </a:p>
          <a:p>
            <a:r>
              <a:rPr lang="fi-FI" sz="1200" b="1">
                <a:solidFill>
                  <a:schemeClr val="bg1"/>
                </a:solidFill>
              </a:rPr>
              <a:t>Kaupungin nettokustannus </a:t>
            </a:r>
            <a:r>
              <a:rPr lang="fi-FI" sz="1200">
                <a:solidFill>
                  <a:schemeClr val="bg1"/>
                </a:solidFill>
              </a:rPr>
              <a:t>kulttuurikorttelin koko toiminnasta </a:t>
            </a:r>
            <a:br>
              <a:rPr lang="fi-FI" sz="1200">
                <a:solidFill>
                  <a:schemeClr val="bg1"/>
                </a:solidFill>
              </a:rPr>
            </a:br>
            <a:r>
              <a:rPr lang="fi-FI" sz="1200">
                <a:solidFill>
                  <a:schemeClr val="bg1"/>
                </a:solidFill>
              </a:rPr>
              <a:t>on siten runsaat 11 EUR per vierailu.</a:t>
            </a:r>
          </a:p>
        </p:txBody>
      </p:sp>
      <p:sp>
        <p:nvSpPr>
          <p:cNvPr id="2" name="Slide Number Placeholder 1">
            <a:extLst>
              <a:ext uri="{FF2B5EF4-FFF2-40B4-BE49-F238E27FC236}">
                <a16:creationId xmlns:a16="http://schemas.microsoft.com/office/drawing/2014/main" id="{DE6CB238-928D-F241-B8F2-7627102201B3}"/>
              </a:ext>
            </a:extLst>
          </p:cNvPr>
          <p:cNvSpPr>
            <a:spLocks noGrp="1"/>
          </p:cNvSpPr>
          <p:nvPr>
            <p:ph type="sldNum" sz="quarter" idx="12"/>
          </p:nvPr>
        </p:nvSpPr>
        <p:spPr/>
        <p:txBody>
          <a:bodyPr/>
          <a:lstStyle/>
          <a:p>
            <a:fld id="{0DDAE6D7-7798-40F7-910A-F7FBD39DBC25}" type="slidenum">
              <a:rPr lang="sv-SE" smtClean="0"/>
              <a:pPr/>
              <a:t>29</a:t>
            </a:fld>
            <a:endParaRPr lang="sv-SE"/>
          </a:p>
        </p:txBody>
      </p:sp>
      <p:sp>
        <p:nvSpPr>
          <p:cNvPr id="12" name="Graphic 20">
            <a:extLst>
              <a:ext uri="{FF2B5EF4-FFF2-40B4-BE49-F238E27FC236}">
                <a16:creationId xmlns:a16="http://schemas.microsoft.com/office/drawing/2014/main" id="{88BA5061-8376-C046-A818-60D0D0A5433D}"/>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3" name="Rectangle 12">
            <a:extLst>
              <a:ext uri="{FF2B5EF4-FFF2-40B4-BE49-F238E27FC236}">
                <a16:creationId xmlns:a16="http://schemas.microsoft.com/office/drawing/2014/main" id="{07F2120D-F022-C74C-BBDD-F49C9E8303C3}"/>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4" name="Picture 4" descr="Logo, company name&#10;&#10;Description automatically generated">
            <a:extLst>
              <a:ext uri="{FF2B5EF4-FFF2-40B4-BE49-F238E27FC236}">
                <a16:creationId xmlns:a16="http://schemas.microsoft.com/office/drawing/2014/main" id="{1B5BBFC7-A10B-3C45-89A5-843F4A9A04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graphicFrame>
        <p:nvGraphicFramePr>
          <p:cNvPr id="15" name="Table 14">
            <a:extLst>
              <a:ext uri="{FF2B5EF4-FFF2-40B4-BE49-F238E27FC236}">
                <a16:creationId xmlns:a16="http://schemas.microsoft.com/office/drawing/2014/main" id="{F39A5A7B-3155-A743-97DA-8CB747C8F9FC}"/>
              </a:ext>
            </a:extLst>
          </p:cNvPr>
          <p:cNvGraphicFramePr>
            <a:graphicFrameLocks noGrp="1"/>
          </p:cNvGraphicFramePr>
          <p:nvPr>
            <p:extLst>
              <p:ext uri="{D42A27DB-BD31-4B8C-83A1-F6EECF244321}">
                <p14:modId xmlns:p14="http://schemas.microsoft.com/office/powerpoint/2010/main" val="3709957329"/>
              </p:ext>
            </p:extLst>
          </p:nvPr>
        </p:nvGraphicFramePr>
        <p:xfrm>
          <a:off x="874714" y="1729201"/>
          <a:ext cx="10406061" cy="3818220"/>
        </p:xfrm>
        <a:graphic>
          <a:graphicData uri="http://schemas.openxmlformats.org/drawingml/2006/table">
            <a:tbl>
              <a:tblPr firstRow="1" firstCol="1" bandRow="1">
                <a:tableStyleId>{5940675A-B579-460E-94D1-54222C63F5DA}</a:tableStyleId>
              </a:tblPr>
              <a:tblGrid>
                <a:gridCol w="4752363">
                  <a:extLst>
                    <a:ext uri="{9D8B030D-6E8A-4147-A177-3AD203B41FA5}">
                      <a16:colId xmlns:a16="http://schemas.microsoft.com/office/drawing/2014/main" val="4225244766"/>
                    </a:ext>
                  </a:extLst>
                </a:gridCol>
                <a:gridCol w="2198077">
                  <a:extLst>
                    <a:ext uri="{9D8B030D-6E8A-4147-A177-3AD203B41FA5}">
                      <a16:colId xmlns:a16="http://schemas.microsoft.com/office/drawing/2014/main" val="4079002291"/>
                    </a:ext>
                  </a:extLst>
                </a:gridCol>
                <a:gridCol w="1652954">
                  <a:extLst>
                    <a:ext uri="{9D8B030D-6E8A-4147-A177-3AD203B41FA5}">
                      <a16:colId xmlns:a16="http://schemas.microsoft.com/office/drawing/2014/main" val="167696029"/>
                    </a:ext>
                  </a:extLst>
                </a:gridCol>
                <a:gridCol w="1802667">
                  <a:extLst>
                    <a:ext uri="{9D8B030D-6E8A-4147-A177-3AD203B41FA5}">
                      <a16:colId xmlns:a16="http://schemas.microsoft.com/office/drawing/2014/main" val="157354592"/>
                    </a:ext>
                  </a:extLst>
                </a:gridCol>
              </a:tblGrid>
              <a:tr h="0">
                <a:tc>
                  <a:txBody>
                    <a:bodyPr/>
                    <a:lstStyle/>
                    <a:p>
                      <a:pPr algn="l">
                        <a:lnSpc>
                          <a:spcPct val="107000"/>
                        </a:lnSpc>
                        <a:spcAft>
                          <a:spcPts val="800"/>
                        </a:spcAft>
                      </a:pPr>
                      <a:r>
                        <a:rPr lang="en-GB" sz="1050" b="1">
                          <a:ln>
                            <a:noFill/>
                          </a:ln>
                          <a:solidFill>
                            <a:schemeClr val="tx1">
                              <a:lumMod val="85000"/>
                              <a:lumOff val="15000"/>
                            </a:schemeClr>
                          </a:solidFill>
                          <a:effectLst/>
                        </a:rPr>
                        <a:t>EUR/</a:t>
                      </a:r>
                      <a:r>
                        <a:rPr lang="en-GB" sz="1050" b="1" err="1">
                          <a:ln>
                            <a:noFill/>
                          </a:ln>
                          <a:solidFill>
                            <a:schemeClr val="tx1">
                              <a:lumMod val="85000"/>
                              <a:lumOff val="15000"/>
                            </a:schemeClr>
                          </a:solidFill>
                          <a:effectLst/>
                        </a:rPr>
                        <a:t>år</a:t>
                      </a:r>
                      <a:br>
                        <a:rPr lang="en-GB" sz="1050" b="1">
                          <a:ln>
                            <a:noFill/>
                          </a:ln>
                          <a:solidFill>
                            <a:srgbClr val="262626"/>
                          </a:solidFill>
                          <a:effectLst/>
                        </a:rPr>
                      </a:br>
                      <a:r>
                        <a:rPr lang="en-GB" sz="1050" b="0">
                          <a:ln>
                            <a:noFill/>
                          </a:ln>
                          <a:solidFill>
                            <a:schemeClr val="tx1">
                              <a:lumMod val="85000"/>
                              <a:lumOff val="15000"/>
                            </a:schemeClr>
                          </a:solidFill>
                          <a:effectLst/>
                        </a:rPr>
                        <a:t>EUR/</a:t>
                      </a:r>
                      <a:r>
                        <a:rPr lang="en-GB" sz="1050" b="0" err="1">
                          <a:ln>
                            <a:noFill/>
                          </a:ln>
                          <a:solidFill>
                            <a:schemeClr val="tx1">
                              <a:lumMod val="85000"/>
                              <a:lumOff val="15000"/>
                            </a:schemeClr>
                          </a:solidFill>
                          <a:effectLst/>
                        </a:rPr>
                        <a:t>vuosi</a:t>
                      </a:r>
                      <a:endParaRPr lang="sv-SE" sz="1050" b="0" err="1">
                        <a:ln>
                          <a:noFill/>
                        </a:ln>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marL="0" marR="0" indent="0" algn="l" rtl="0" eaLnBrk="1" fontAlgn="auto" latinLnBrk="0" hangingPunct="1">
                        <a:lnSpc>
                          <a:spcPct val="107000"/>
                        </a:lnSpc>
                        <a:spcBef>
                          <a:spcPts val="0"/>
                        </a:spcBef>
                        <a:spcAft>
                          <a:spcPts val="800"/>
                        </a:spcAft>
                        <a:buClrTx/>
                        <a:buSzTx/>
                        <a:buFontTx/>
                        <a:buNone/>
                      </a:pPr>
                      <a:r>
                        <a:rPr lang="sv-SE" sz="1050" b="1" err="1">
                          <a:ln>
                            <a:noFill/>
                          </a:ln>
                          <a:solidFill>
                            <a:schemeClr val="tx1">
                              <a:lumMod val="85000"/>
                              <a:lumOff val="15000"/>
                            </a:schemeClr>
                          </a:solidFill>
                          <a:effectLst/>
                        </a:rPr>
                        <a:t>Raseborgs museums</a:t>
                      </a:r>
                      <a:r>
                        <a:rPr lang="sv-SE" sz="1050" b="1">
                          <a:ln>
                            <a:noFill/>
                          </a:ln>
                          <a:solidFill>
                            <a:schemeClr val="tx1">
                              <a:lumMod val="85000"/>
                              <a:lumOff val="15000"/>
                            </a:schemeClr>
                          </a:solidFill>
                          <a:effectLst/>
                        </a:rPr>
                        <a:t> nuvarande verksamhet i kulturkvarteret</a:t>
                      </a:r>
                      <a:br>
                        <a:rPr lang="sv-SE" sz="1050" b="1">
                          <a:ln>
                            <a:noFill/>
                          </a:ln>
                          <a:solidFill>
                            <a:srgbClr val="262626"/>
                          </a:solidFill>
                          <a:effectLst/>
                        </a:rPr>
                      </a:br>
                      <a:r>
                        <a:rPr lang="sv-SE" sz="1050" b="0" err="1">
                          <a:ln>
                            <a:noFill/>
                          </a:ln>
                          <a:solidFill>
                            <a:schemeClr val="tx1">
                              <a:lumMod val="85000"/>
                              <a:lumOff val="15000"/>
                            </a:schemeClr>
                          </a:solidFill>
                          <a:effectLst/>
                          <a:latin typeface="Calibri"/>
                          <a:ea typeface="Calibri" panose="020F0502020204030204" pitchFamily="34" charset="0"/>
                          <a:cs typeface="Times New Roman"/>
                        </a:rPr>
                        <a:t>Raaseporin museon nykyinen toiminta kulttuurikorttelissa</a:t>
                      </a: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050" b="1">
                          <a:ln>
                            <a:noFill/>
                          </a:ln>
                          <a:solidFill>
                            <a:schemeClr val="tx1">
                              <a:lumMod val="85000"/>
                              <a:lumOff val="15000"/>
                            </a:schemeClr>
                          </a:solidFill>
                          <a:effectLst/>
                        </a:rPr>
                        <a:t>Tillskott med den nya museibyggnaden</a:t>
                      </a:r>
                      <a:br>
                        <a:rPr lang="sv-SE" sz="1050" b="1">
                          <a:ln>
                            <a:noFill/>
                          </a:ln>
                          <a:solidFill>
                            <a:srgbClr val="262626"/>
                          </a:solidFill>
                          <a:effectLst/>
                        </a:rPr>
                      </a:br>
                      <a:r>
                        <a:rPr lang="sv-SE" sz="1050" b="0" err="1">
                          <a:ln>
                            <a:noFill/>
                          </a:ln>
                          <a:solidFill>
                            <a:schemeClr val="tx1">
                              <a:lumMod val="85000"/>
                              <a:lumOff val="15000"/>
                            </a:schemeClr>
                          </a:solidFill>
                          <a:effectLst/>
                          <a:latin typeface="Calibri"/>
                          <a:cs typeface="Times New Roman"/>
                        </a:rPr>
                        <a:t>Uuden museorakennuksen tuoma lisäys</a:t>
                      </a:r>
                      <a:endParaRPr lang="sv-SE" sz="1050" b="0" err="1">
                        <a:ln>
                          <a:noFill/>
                        </a:ln>
                        <a:solidFill>
                          <a:schemeClr val="tx1">
                            <a:lumMod val="85000"/>
                            <a:lumOff val="15000"/>
                          </a:schemeClr>
                        </a:solidFill>
                        <a:effectLst/>
                        <a:latin typeface="Calibri"/>
                        <a:ea typeface="Calibri" panose="020F0502020204030204" pitchFamily="34" charset="0"/>
                        <a:cs typeface="Times New Roman"/>
                      </a:endParaRPr>
                    </a:p>
                  </a:txBody>
                  <a:tcPr marL="108000" marR="108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sv-SE" sz="1050" b="1">
                          <a:ln>
                            <a:noFill/>
                          </a:ln>
                          <a:solidFill>
                            <a:schemeClr val="tx1">
                              <a:lumMod val="85000"/>
                              <a:lumOff val="15000"/>
                            </a:schemeClr>
                          </a:solidFill>
                          <a:effectLst/>
                        </a:rPr>
                        <a:t>Summa Raseborgs museum med den nya museibyggnaden</a:t>
                      </a:r>
                      <a:br>
                        <a:rPr lang="sv-SE" sz="1050" b="1">
                          <a:ln>
                            <a:noFill/>
                          </a:ln>
                          <a:solidFill>
                            <a:srgbClr val="262626"/>
                          </a:solidFill>
                          <a:effectLst/>
                        </a:rPr>
                      </a:br>
                      <a:r>
                        <a:rPr lang="sv-SE" sz="1050" b="0">
                          <a:ln>
                            <a:noFill/>
                          </a:ln>
                          <a:solidFill>
                            <a:schemeClr val="tx1">
                              <a:lumMod val="85000"/>
                              <a:lumOff val="15000"/>
                            </a:schemeClr>
                          </a:solidFill>
                          <a:effectLst/>
                          <a:latin typeface="Calibri"/>
                          <a:ea typeface="Calibri" panose="020F0502020204030204" pitchFamily="34" charset="0"/>
                          <a:cs typeface="Times New Roman"/>
                        </a:rPr>
                        <a:t>Raaseporin museo ja uusi museorakennus yhteensä</a:t>
                      </a:r>
                      <a:endParaRPr lang="sv-SE" sz="1050" b="0" err="1">
                        <a:ln>
                          <a:noFill/>
                        </a:ln>
                        <a:solidFill>
                          <a:schemeClr val="tx1">
                            <a:lumMod val="85000"/>
                            <a:lumOff val="15000"/>
                          </a:schemeClr>
                        </a:solidFill>
                        <a:effectLst/>
                        <a:latin typeface="Calibri"/>
                        <a:ea typeface="Calibri" panose="020F0502020204030204" pitchFamily="34" charset="0"/>
                        <a:cs typeface="Times New Roman"/>
                      </a:endParaRPr>
                    </a:p>
                  </a:txBody>
                  <a:tcPr marL="108000" marR="108000" marT="108000" marB="108000">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extLst>
                  <a:ext uri="{0D108BD9-81ED-4DB2-BD59-A6C34878D82A}">
                    <a16:rowId xmlns:a16="http://schemas.microsoft.com/office/drawing/2014/main" val="1023776428"/>
                  </a:ext>
                </a:extLst>
              </a:tr>
              <a:tr h="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050" b="1">
                          <a:ln>
                            <a:noFill/>
                          </a:ln>
                          <a:solidFill>
                            <a:schemeClr val="bg1"/>
                          </a:solidFill>
                          <a:effectLst/>
                        </a:rPr>
                        <a:t>Summa alla kostnader</a:t>
                      </a:r>
                      <a:br>
                        <a:rPr lang="sv-SE" sz="1050" b="1">
                          <a:ln>
                            <a:noFill/>
                          </a:ln>
                          <a:solidFill>
                            <a:srgbClr val="FFFFFF"/>
                          </a:solidFill>
                          <a:effectLst/>
                        </a:rPr>
                      </a:br>
                      <a:r>
                        <a:rPr lang="sv-SE" sz="1050" b="0" err="1">
                          <a:ln>
                            <a:noFill/>
                          </a:ln>
                          <a:solidFill>
                            <a:schemeClr val="bg1"/>
                          </a:solidFill>
                          <a:effectLst/>
                          <a:latin typeface="Calibri"/>
                          <a:ea typeface="Calibri" panose="020F0502020204030204" pitchFamily="34" charset="0"/>
                          <a:cs typeface="Times New Roman"/>
                        </a:rPr>
                        <a:t>Kaikki</a:t>
                      </a:r>
                      <a:r>
                        <a:rPr lang="sv-SE" sz="1050" b="0">
                          <a:ln>
                            <a:noFill/>
                          </a:ln>
                          <a:solidFill>
                            <a:schemeClr val="bg1"/>
                          </a:solidFill>
                          <a:effectLst/>
                          <a:latin typeface="Calibri"/>
                          <a:ea typeface="Calibri" panose="020F0502020204030204" pitchFamily="34" charset="0"/>
                          <a:cs typeface="Times New Roman"/>
                        </a:rPr>
                        <a:t> </a:t>
                      </a:r>
                      <a:r>
                        <a:rPr lang="sv-SE" sz="1050" b="0" err="1">
                          <a:ln>
                            <a:noFill/>
                          </a:ln>
                          <a:solidFill>
                            <a:schemeClr val="bg1"/>
                          </a:solidFill>
                          <a:effectLst/>
                          <a:latin typeface="Calibri"/>
                          <a:ea typeface="Calibri" panose="020F0502020204030204" pitchFamily="34" charset="0"/>
                          <a:cs typeface="Times New Roman"/>
                        </a:rPr>
                        <a:t>kustannukset</a:t>
                      </a:r>
                      <a:r>
                        <a:rPr lang="sv-SE" sz="1050" b="0">
                          <a:ln>
                            <a:noFill/>
                          </a:ln>
                          <a:solidFill>
                            <a:schemeClr val="bg1"/>
                          </a:solidFill>
                          <a:effectLst/>
                          <a:latin typeface="Calibri"/>
                          <a:ea typeface="Calibri" panose="020F0502020204030204" pitchFamily="34" charset="0"/>
                          <a:cs typeface="Times New Roman"/>
                        </a:rPr>
                        <a:t> </a:t>
                      </a:r>
                      <a:r>
                        <a:rPr lang="sv-SE" sz="1050" b="0" err="1">
                          <a:ln>
                            <a:noFill/>
                          </a:ln>
                          <a:solidFill>
                            <a:schemeClr val="bg1"/>
                          </a:solidFill>
                          <a:effectLst/>
                          <a:latin typeface="Calibri"/>
                          <a:ea typeface="Calibri" panose="020F0502020204030204" pitchFamily="34" charset="0"/>
                          <a:cs typeface="Times New Roman"/>
                        </a:rPr>
                        <a:t>yhteensä</a:t>
                      </a:r>
                    </a:p>
                  </a:txBody>
                  <a:tcPr marL="108000" marR="108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455 000</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728 772</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1 183 772</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8279561"/>
                  </a:ext>
                </a:extLst>
              </a:tr>
              <a:tr h="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050" b="1">
                          <a:ln>
                            <a:noFill/>
                          </a:ln>
                          <a:solidFill>
                            <a:schemeClr val="bg1"/>
                          </a:solidFill>
                          <a:effectLst/>
                        </a:rPr>
                        <a:t>Intäkter – biljetter och försäljningsbidrag från museibutik och café</a:t>
                      </a:r>
                      <a:br>
                        <a:rPr lang="sv-SE" sz="1050" b="1">
                          <a:ln>
                            <a:noFill/>
                          </a:ln>
                          <a:solidFill>
                            <a:srgbClr val="FFFFFF"/>
                          </a:solidFill>
                          <a:effectLst/>
                        </a:rPr>
                      </a:br>
                      <a:r>
                        <a:rPr lang="sv-SE" sz="1050" b="0" err="1">
                          <a:ln>
                            <a:noFill/>
                          </a:ln>
                          <a:solidFill>
                            <a:schemeClr val="bg1"/>
                          </a:solidFill>
                          <a:effectLst/>
                          <a:latin typeface="Calibri"/>
                          <a:ea typeface="Calibri" panose="020F0502020204030204" pitchFamily="34" charset="0"/>
                          <a:cs typeface="Times New Roman"/>
                        </a:rPr>
                        <a:t>Tulot</a:t>
                      </a:r>
                      <a:r>
                        <a:rPr lang="sv-SE" sz="1050" b="0">
                          <a:ln>
                            <a:noFill/>
                          </a:ln>
                          <a:solidFill>
                            <a:schemeClr val="bg1"/>
                          </a:solidFill>
                          <a:effectLst/>
                          <a:latin typeface="Calibri"/>
                          <a:ea typeface="Calibri" panose="020F0502020204030204" pitchFamily="34" charset="0"/>
                          <a:cs typeface="Times New Roman"/>
                        </a:rPr>
                        <a:t> – </a:t>
                      </a:r>
                      <a:r>
                        <a:rPr lang="sv-SE" sz="1050" b="0" err="1">
                          <a:ln>
                            <a:noFill/>
                          </a:ln>
                          <a:solidFill>
                            <a:schemeClr val="bg1"/>
                          </a:solidFill>
                          <a:effectLst/>
                          <a:latin typeface="Calibri"/>
                          <a:ea typeface="Calibri" panose="020F0502020204030204" pitchFamily="34" charset="0"/>
                          <a:cs typeface="Times New Roman"/>
                        </a:rPr>
                        <a:t>liput</a:t>
                      </a:r>
                      <a:r>
                        <a:rPr lang="sv-SE" sz="1050" b="0">
                          <a:ln>
                            <a:noFill/>
                          </a:ln>
                          <a:solidFill>
                            <a:schemeClr val="bg1"/>
                          </a:solidFill>
                          <a:effectLst/>
                          <a:latin typeface="Calibri"/>
                          <a:ea typeface="Calibri" panose="020F0502020204030204" pitchFamily="34" charset="0"/>
                          <a:cs typeface="Times New Roman"/>
                        </a:rPr>
                        <a:t> plus </a:t>
                      </a:r>
                      <a:r>
                        <a:rPr lang="sv-SE" sz="1050" b="0" err="1">
                          <a:ln>
                            <a:noFill/>
                          </a:ln>
                          <a:solidFill>
                            <a:schemeClr val="bg1"/>
                          </a:solidFill>
                          <a:effectLst/>
                          <a:latin typeface="Calibri"/>
                          <a:ea typeface="Calibri" panose="020F0502020204030204" pitchFamily="34" charset="0"/>
                          <a:cs typeface="Times New Roman"/>
                        </a:rPr>
                        <a:t>museokaupan</a:t>
                      </a:r>
                      <a:r>
                        <a:rPr lang="sv-SE" sz="1050" b="0">
                          <a:ln>
                            <a:noFill/>
                          </a:ln>
                          <a:solidFill>
                            <a:schemeClr val="bg1"/>
                          </a:solidFill>
                          <a:effectLst/>
                          <a:latin typeface="Calibri"/>
                          <a:ea typeface="Calibri" panose="020F0502020204030204" pitchFamily="34" charset="0"/>
                          <a:cs typeface="Times New Roman"/>
                        </a:rPr>
                        <a:t> ja </a:t>
                      </a:r>
                      <a:r>
                        <a:rPr lang="sv-SE" sz="1050" b="0" err="1">
                          <a:ln>
                            <a:noFill/>
                          </a:ln>
                          <a:solidFill>
                            <a:schemeClr val="bg1"/>
                          </a:solidFill>
                          <a:effectLst/>
                          <a:latin typeface="Calibri"/>
                          <a:ea typeface="Calibri" panose="020F0502020204030204" pitchFamily="34" charset="0"/>
                          <a:cs typeface="Times New Roman"/>
                        </a:rPr>
                        <a:t>kahvilan</a:t>
                      </a:r>
                      <a:r>
                        <a:rPr lang="sv-SE" sz="1050" b="0">
                          <a:ln>
                            <a:noFill/>
                          </a:ln>
                          <a:solidFill>
                            <a:schemeClr val="bg1"/>
                          </a:solidFill>
                          <a:effectLst/>
                          <a:latin typeface="Calibri"/>
                          <a:ea typeface="Calibri" panose="020F0502020204030204" pitchFamily="34" charset="0"/>
                          <a:cs typeface="Times New Roman"/>
                        </a:rPr>
                        <a:t> </a:t>
                      </a:r>
                      <a:r>
                        <a:rPr lang="sv-SE" sz="1050" b="0" err="1">
                          <a:ln>
                            <a:noFill/>
                          </a:ln>
                          <a:solidFill>
                            <a:schemeClr val="bg1"/>
                          </a:solidFill>
                          <a:effectLst/>
                          <a:latin typeface="Calibri"/>
                          <a:ea typeface="Calibri" panose="020F0502020204030204" pitchFamily="34" charset="0"/>
                          <a:cs typeface="Times New Roman"/>
                        </a:rPr>
                        <a:t>myyntikate</a:t>
                      </a:r>
                    </a:p>
                  </a:txBody>
                  <a:tcPr marL="108000" marR="108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-42 500</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-314 500</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-357 000</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8144924"/>
                  </a:ext>
                </a:extLst>
              </a:tr>
              <a:tr h="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sv-SE" sz="1050" b="1">
                          <a:ln>
                            <a:noFill/>
                          </a:ln>
                          <a:solidFill>
                            <a:schemeClr val="bg1"/>
                          </a:solidFill>
                          <a:effectLst/>
                        </a:rPr>
                        <a:t>Kostnader minus intäkter</a:t>
                      </a:r>
                      <a:br>
                        <a:rPr lang="sv-SE" sz="1050" b="1">
                          <a:ln>
                            <a:noFill/>
                          </a:ln>
                          <a:solidFill>
                            <a:srgbClr val="FFFFFF"/>
                          </a:solidFill>
                          <a:effectLst/>
                        </a:rPr>
                      </a:br>
                      <a:r>
                        <a:rPr lang="sv-SE" sz="1050" b="0" err="1">
                          <a:ln>
                            <a:noFill/>
                          </a:ln>
                          <a:solidFill>
                            <a:schemeClr val="bg1"/>
                          </a:solidFill>
                          <a:effectLst/>
                          <a:latin typeface="Calibri"/>
                          <a:ea typeface="Calibri" panose="020F0502020204030204" pitchFamily="34" charset="0"/>
                          <a:cs typeface="Times New Roman"/>
                        </a:rPr>
                        <a:t>Kustannukset</a:t>
                      </a:r>
                      <a:r>
                        <a:rPr lang="sv-SE" sz="1050" b="0">
                          <a:ln>
                            <a:noFill/>
                          </a:ln>
                          <a:solidFill>
                            <a:schemeClr val="bg1"/>
                          </a:solidFill>
                          <a:effectLst/>
                          <a:latin typeface="Calibri"/>
                          <a:ea typeface="Calibri" panose="020F0502020204030204" pitchFamily="34" charset="0"/>
                          <a:cs typeface="Times New Roman"/>
                        </a:rPr>
                        <a:t> </a:t>
                      </a:r>
                      <a:r>
                        <a:rPr lang="sv-SE" sz="1050" b="0" err="1">
                          <a:ln>
                            <a:noFill/>
                          </a:ln>
                          <a:solidFill>
                            <a:schemeClr val="bg1"/>
                          </a:solidFill>
                          <a:effectLst/>
                          <a:latin typeface="Calibri"/>
                          <a:ea typeface="Calibri" panose="020F0502020204030204" pitchFamily="34" charset="0"/>
                          <a:cs typeface="Times New Roman"/>
                        </a:rPr>
                        <a:t>miinus</a:t>
                      </a:r>
                      <a:r>
                        <a:rPr lang="sv-SE" sz="1050" b="0">
                          <a:ln>
                            <a:noFill/>
                          </a:ln>
                          <a:solidFill>
                            <a:schemeClr val="bg1"/>
                          </a:solidFill>
                          <a:effectLst/>
                          <a:latin typeface="Calibri"/>
                          <a:ea typeface="Calibri" panose="020F0502020204030204" pitchFamily="34" charset="0"/>
                          <a:cs typeface="Times New Roman"/>
                        </a:rPr>
                        <a:t> </a:t>
                      </a:r>
                      <a:r>
                        <a:rPr lang="sv-SE" sz="1050" b="0" err="1">
                          <a:ln>
                            <a:noFill/>
                          </a:ln>
                          <a:solidFill>
                            <a:schemeClr val="bg1"/>
                          </a:solidFill>
                          <a:effectLst/>
                          <a:latin typeface="Calibri"/>
                          <a:ea typeface="Calibri" panose="020F0502020204030204" pitchFamily="34" charset="0"/>
                          <a:cs typeface="Times New Roman"/>
                        </a:rPr>
                        <a:t>tulot</a:t>
                      </a:r>
                    </a:p>
                  </a:txBody>
                  <a:tcPr marL="108000" marR="108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412 500</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414 272</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dirty="0">
                          <a:ln>
                            <a:noFill/>
                          </a:ln>
                          <a:solidFill>
                            <a:schemeClr val="bg1"/>
                          </a:solidFill>
                          <a:effectLst/>
                        </a:rPr>
                        <a:t>826 772</a:t>
                      </a:r>
                      <a:endParaRPr lang="sv-SE" sz="1400" b="1"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2125470"/>
                  </a:ext>
                </a:extLst>
              </a:tr>
              <a:tr h="0">
                <a:tc>
                  <a:txBody>
                    <a:bodyPr/>
                    <a:lstStyle/>
                    <a:p>
                      <a:pPr marL="0" marR="0" lvl="0" indent="0" algn="l" rtl="0" eaLnBrk="1" fontAlgn="auto" latinLnBrk="0" hangingPunct="1">
                        <a:lnSpc>
                          <a:spcPct val="107000"/>
                        </a:lnSpc>
                        <a:spcBef>
                          <a:spcPts val="0"/>
                        </a:spcBef>
                        <a:spcAft>
                          <a:spcPts val="800"/>
                        </a:spcAft>
                        <a:buClrTx/>
                        <a:buSzTx/>
                        <a:buFontTx/>
                        <a:buNone/>
                      </a:pPr>
                      <a:r>
                        <a:rPr lang="sv-SE" sz="1050" b="1">
                          <a:ln>
                            <a:noFill/>
                          </a:ln>
                          <a:solidFill>
                            <a:schemeClr val="bg1"/>
                          </a:solidFill>
                          <a:effectLst/>
                        </a:rPr>
                        <a:t>Tillskjuts av stiftelsen årligen minst</a:t>
                      </a:r>
                      <a:br>
                        <a:rPr lang="sv-SE" sz="1050" b="1">
                          <a:ln>
                            <a:noFill/>
                          </a:ln>
                          <a:solidFill>
                            <a:srgbClr val="FFFFFF"/>
                          </a:solidFill>
                          <a:effectLst/>
                        </a:rPr>
                      </a:br>
                      <a:r>
                        <a:rPr lang="sv-SE" sz="1050" b="0" err="1">
                          <a:ln>
                            <a:noFill/>
                          </a:ln>
                          <a:solidFill>
                            <a:schemeClr val="bg1"/>
                          </a:solidFill>
                          <a:effectLst/>
                          <a:latin typeface="Calibri"/>
                          <a:ea typeface="Calibri" panose="020F0502020204030204" pitchFamily="34" charset="0"/>
                          <a:cs typeface="Times New Roman"/>
                        </a:rPr>
                        <a:t>Taidesäätiön vuosittainen tuki vähintään</a:t>
                      </a:r>
                      <a:endParaRPr lang="sv-SE" sz="1050" b="0">
                        <a:ln>
                          <a:noFill/>
                        </a:ln>
                        <a:solidFill>
                          <a:schemeClr val="bg1"/>
                        </a:solidFill>
                        <a:effectLst/>
                        <a:latin typeface="Calibri"/>
                        <a:ea typeface="Calibri" panose="020F0502020204030204" pitchFamily="34" charset="0"/>
                        <a:cs typeface="Times New Roman" panose="02020603050405020304" pitchFamily="18" charset="0"/>
                      </a:endParaRPr>
                    </a:p>
                  </a:txBody>
                  <a:tcPr marL="108000" marR="108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0</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-250 000</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-250 000</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054288"/>
                  </a:ext>
                </a:extLst>
              </a:tr>
              <a:tr h="0">
                <a:tc>
                  <a:txBody>
                    <a:bodyPr/>
                    <a:lstStyle/>
                    <a:p>
                      <a:pPr marL="0" marR="0" indent="0" algn="l" defTabSz="914400" rtl="0" eaLnBrk="1" fontAlgn="auto" latinLnBrk="0" hangingPunct="1">
                        <a:lnSpc>
                          <a:spcPct val="107000"/>
                        </a:lnSpc>
                        <a:spcBef>
                          <a:spcPts val="0"/>
                        </a:spcBef>
                        <a:spcAft>
                          <a:spcPts val="800"/>
                        </a:spcAft>
                        <a:buClrTx/>
                        <a:buSzTx/>
                        <a:buFontTx/>
                        <a:buNone/>
                        <a:tabLst/>
                        <a:defRPr/>
                      </a:pPr>
                      <a:r>
                        <a:rPr lang="sv-SE" sz="1050" b="1">
                          <a:ln>
                            <a:noFill/>
                          </a:ln>
                          <a:solidFill>
                            <a:schemeClr val="bg1"/>
                          </a:solidFill>
                          <a:effectLst/>
                        </a:rPr>
                        <a:t>Stadens nettokostnad före tillskott av ytterligare finansiering</a:t>
                      </a:r>
                      <a:br>
                        <a:rPr lang="sv-SE" sz="1050" b="1">
                          <a:ln>
                            <a:noFill/>
                          </a:ln>
                          <a:solidFill>
                            <a:srgbClr val="FFFFFF"/>
                          </a:solidFill>
                          <a:effectLst/>
                        </a:rPr>
                      </a:br>
                      <a:r>
                        <a:rPr lang="sv-SE" sz="1050" b="0" err="1">
                          <a:ln>
                            <a:noFill/>
                          </a:ln>
                          <a:solidFill>
                            <a:schemeClr val="bg1"/>
                          </a:solidFill>
                          <a:effectLst/>
                          <a:latin typeface="Calibri"/>
                          <a:ea typeface="Calibri" panose="020F0502020204030204" pitchFamily="34" charset="0"/>
                          <a:cs typeface="Times New Roman"/>
                        </a:rPr>
                        <a:t>Kaupungin</a:t>
                      </a:r>
                      <a:r>
                        <a:rPr lang="sv-SE" sz="1050" b="0">
                          <a:ln>
                            <a:noFill/>
                          </a:ln>
                          <a:solidFill>
                            <a:schemeClr val="bg1"/>
                          </a:solidFill>
                          <a:effectLst/>
                          <a:latin typeface="Calibri"/>
                          <a:ea typeface="Calibri" panose="020F0502020204030204" pitchFamily="34" charset="0"/>
                          <a:cs typeface="Times New Roman"/>
                        </a:rPr>
                        <a:t> </a:t>
                      </a:r>
                      <a:r>
                        <a:rPr lang="sv-SE" sz="1050" b="0" err="1">
                          <a:ln>
                            <a:noFill/>
                          </a:ln>
                          <a:solidFill>
                            <a:schemeClr val="bg1"/>
                          </a:solidFill>
                          <a:effectLst/>
                          <a:latin typeface="Calibri"/>
                          <a:ea typeface="Calibri" panose="020F0502020204030204" pitchFamily="34" charset="0"/>
                          <a:cs typeface="Times New Roman"/>
                        </a:rPr>
                        <a:t>nettokustannus</a:t>
                      </a:r>
                      <a:r>
                        <a:rPr lang="sv-SE" sz="1050" b="0">
                          <a:ln>
                            <a:noFill/>
                          </a:ln>
                          <a:solidFill>
                            <a:schemeClr val="bg1"/>
                          </a:solidFill>
                          <a:effectLst/>
                          <a:latin typeface="Calibri"/>
                          <a:ea typeface="Calibri" panose="020F0502020204030204" pitchFamily="34" charset="0"/>
                          <a:cs typeface="Times New Roman"/>
                        </a:rPr>
                        <a:t> </a:t>
                      </a:r>
                      <a:r>
                        <a:rPr lang="sv-SE" sz="1050" b="0" err="1">
                          <a:ln>
                            <a:noFill/>
                          </a:ln>
                          <a:solidFill>
                            <a:schemeClr val="bg1"/>
                          </a:solidFill>
                          <a:effectLst/>
                          <a:latin typeface="Calibri"/>
                          <a:ea typeface="Calibri" panose="020F0502020204030204" pitchFamily="34" charset="0"/>
                          <a:cs typeface="Times New Roman"/>
                        </a:rPr>
                        <a:t>ennen</a:t>
                      </a:r>
                      <a:r>
                        <a:rPr lang="sv-SE" sz="1050" b="0">
                          <a:ln>
                            <a:noFill/>
                          </a:ln>
                          <a:solidFill>
                            <a:schemeClr val="bg1"/>
                          </a:solidFill>
                          <a:effectLst/>
                          <a:latin typeface="Calibri"/>
                          <a:ea typeface="Calibri" panose="020F0502020204030204" pitchFamily="34" charset="0"/>
                          <a:cs typeface="Times New Roman"/>
                        </a:rPr>
                        <a:t> </a:t>
                      </a:r>
                      <a:r>
                        <a:rPr lang="sv-SE" sz="1050" b="0" err="1">
                          <a:ln>
                            <a:noFill/>
                          </a:ln>
                          <a:solidFill>
                            <a:schemeClr val="bg1"/>
                          </a:solidFill>
                          <a:effectLst/>
                          <a:latin typeface="Calibri"/>
                          <a:ea typeface="Calibri" panose="020F0502020204030204" pitchFamily="34" charset="0"/>
                          <a:cs typeface="Times New Roman"/>
                        </a:rPr>
                        <a:t>muuta</a:t>
                      </a:r>
                      <a:r>
                        <a:rPr lang="sv-SE" sz="1050" b="0">
                          <a:ln>
                            <a:noFill/>
                          </a:ln>
                          <a:solidFill>
                            <a:schemeClr val="bg1"/>
                          </a:solidFill>
                          <a:effectLst/>
                          <a:latin typeface="Calibri"/>
                          <a:ea typeface="Calibri" panose="020F0502020204030204" pitchFamily="34" charset="0"/>
                          <a:cs typeface="Times New Roman"/>
                        </a:rPr>
                        <a:t> </a:t>
                      </a:r>
                      <a:r>
                        <a:rPr lang="sv-SE" sz="1050" b="0" err="1">
                          <a:ln>
                            <a:noFill/>
                          </a:ln>
                          <a:solidFill>
                            <a:schemeClr val="bg1"/>
                          </a:solidFill>
                          <a:effectLst/>
                          <a:latin typeface="Calibri"/>
                          <a:ea typeface="Calibri" panose="020F0502020204030204" pitchFamily="34" charset="0"/>
                          <a:cs typeface="Times New Roman"/>
                        </a:rPr>
                        <a:t>rahoitustukea</a:t>
                      </a:r>
                      <a:endParaRPr lang="sv-SE" sz="1050" b="1" err="1">
                        <a:ln>
                          <a:noFill/>
                        </a:ln>
                        <a:solidFill>
                          <a:schemeClr val="bg1"/>
                        </a:solidFill>
                        <a:effectLst/>
                        <a:latin typeface="Calibri"/>
                        <a:ea typeface="Calibri" panose="020F0502020204030204" pitchFamily="34" charset="0"/>
                        <a:cs typeface="Times New Roman"/>
                      </a:endParaRPr>
                    </a:p>
                  </a:txBody>
                  <a:tcPr marL="108000" marR="108000" marT="108000" marB="10800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412 500</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a:ln>
                            <a:noFill/>
                          </a:ln>
                          <a:solidFill>
                            <a:schemeClr val="bg1"/>
                          </a:solidFill>
                          <a:effectLst/>
                        </a:rPr>
                        <a:t>164 272 </a:t>
                      </a:r>
                      <a:endParaRPr lang="sv-SE" sz="1400" b="1">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sv-SE" sz="1400" b="1" dirty="0">
                          <a:ln>
                            <a:noFill/>
                          </a:ln>
                          <a:solidFill>
                            <a:schemeClr val="bg1"/>
                          </a:solidFill>
                          <a:effectLst/>
                        </a:rPr>
                        <a:t>576 772</a:t>
                      </a:r>
                      <a:endParaRPr lang="sv-SE" sz="1400" b="1"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8000" marR="108000" marT="108000" marB="108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394227"/>
                  </a:ext>
                </a:extLst>
              </a:tr>
            </a:tbl>
          </a:graphicData>
        </a:graphic>
      </p:graphicFrame>
    </p:spTree>
    <p:extLst>
      <p:ext uri="{BB962C8B-B14F-4D97-AF65-F5344CB8AC3E}">
        <p14:creationId xmlns:p14="http://schemas.microsoft.com/office/powerpoint/2010/main" val="405362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E5DC6DA-B7B9-A245-90AC-8FFE716465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00981" y="0"/>
            <a:ext cx="6139084" cy="6858000"/>
          </a:xfrm>
          <a:prstGeom prst="rect">
            <a:avLst/>
          </a:prstGeom>
        </p:spPr>
      </p:pic>
      <p:sp>
        <p:nvSpPr>
          <p:cNvPr id="9" name="Rectangle 8">
            <a:extLst>
              <a:ext uri="{FF2B5EF4-FFF2-40B4-BE49-F238E27FC236}">
                <a16:creationId xmlns:a16="http://schemas.microsoft.com/office/drawing/2014/main" id="{0EC52E43-7DED-3746-A60C-A099878F03E5}"/>
              </a:ext>
            </a:extLst>
          </p:cNvPr>
          <p:cNvSpPr/>
          <p:nvPr/>
        </p:nvSpPr>
        <p:spPr>
          <a:xfrm>
            <a:off x="6100981" y="0"/>
            <a:ext cx="6139084" cy="6858000"/>
          </a:xfrm>
          <a:prstGeom prst="rect">
            <a:avLst/>
          </a:prstGeom>
          <a:solidFill>
            <a:srgbClr val="BB905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a:extLst>
              <a:ext uri="{FF2B5EF4-FFF2-40B4-BE49-F238E27FC236}">
                <a16:creationId xmlns:a16="http://schemas.microsoft.com/office/drawing/2014/main" id="{4F3CF628-D661-1D40-915C-062D9323DB36}"/>
              </a:ext>
            </a:extLst>
          </p:cNvPr>
          <p:cNvSpPr txBox="1"/>
          <p:nvPr/>
        </p:nvSpPr>
        <p:spPr>
          <a:xfrm>
            <a:off x="819151" y="1204517"/>
            <a:ext cx="4633382" cy="1323439"/>
          </a:xfrm>
          <a:prstGeom prst="rect">
            <a:avLst/>
          </a:prstGeom>
          <a:noFill/>
        </p:spPr>
        <p:txBody>
          <a:bodyPr wrap="square" rtlCol="0">
            <a:spAutoFit/>
          </a:bodyPr>
          <a:lstStyle/>
          <a:p>
            <a:r>
              <a:rPr lang="fi-FI" sz="4000" b="1" dirty="0" err="1">
                <a:solidFill>
                  <a:schemeClr val="tx1">
                    <a:lumMod val="85000"/>
                    <a:lumOff val="15000"/>
                  </a:schemeClr>
                </a:solidFill>
              </a:rPr>
              <a:t>Varför en ny museibyggnad?</a:t>
            </a:r>
          </a:p>
        </p:txBody>
      </p:sp>
      <p:sp>
        <p:nvSpPr>
          <p:cNvPr id="7" name="TextBox 6">
            <a:extLst>
              <a:ext uri="{FF2B5EF4-FFF2-40B4-BE49-F238E27FC236}">
                <a16:creationId xmlns:a16="http://schemas.microsoft.com/office/drawing/2014/main" id="{BC86A694-828C-224F-B61A-BF7DD53E1071}"/>
              </a:ext>
            </a:extLst>
          </p:cNvPr>
          <p:cNvSpPr txBox="1"/>
          <p:nvPr/>
        </p:nvSpPr>
        <p:spPr>
          <a:xfrm>
            <a:off x="819152" y="2829225"/>
            <a:ext cx="4328581" cy="2985433"/>
          </a:xfrm>
          <a:prstGeom prst="rect">
            <a:avLst/>
          </a:prstGeom>
          <a:noFill/>
        </p:spPr>
        <p:txBody>
          <a:bodyPr wrap="square" rtlCol="0">
            <a:spAutoFit/>
          </a:bodyPr>
          <a:lstStyle/>
          <a:p>
            <a:r>
              <a:rPr lang="fi-FI" sz="1400" b="1">
                <a:solidFill>
                  <a:schemeClr val="tx1">
                    <a:lumMod val="85000"/>
                    <a:lumOff val="15000"/>
                  </a:schemeClr>
                </a:solidFill>
              </a:rPr>
              <a:t>I Raseborg</a:t>
            </a:r>
            <a:r>
              <a:rPr lang="fi-FI" sz="1400">
                <a:solidFill>
                  <a:schemeClr val="tx1">
                    <a:lumMod val="85000"/>
                    <a:lumOff val="15000"/>
                  </a:schemeClr>
                </a:solidFill>
              </a:rPr>
              <a:t> finns flera museer, bl.a. Raseborgs museum med EKTA som huvudbyggnad i kulturkvarteret i Ekenäs. EKTA erbjuder växlande utställningar om lokal historia och konst och betjänar främst dem som redan annars besöker Raseborg.</a:t>
            </a:r>
          </a:p>
          <a:p>
            <a:endParaRPr lang="fi-FI" sz="1400" b="1">
              <a:solidFill>
                <a:schemeClr val="tx1">
                  <a:lumMod val="85000"/>
                  <a:lumOff val="15000"/>
                </a:schemeClr>
              </a:solidFill>
            </a:endParaRPr>
          </a:p>
          <a:p>
            <a:r>
              <a:rPr lang="fi-FI" sz="1300" b="1" err="1">
                <a:solidFill>
                  <a:schemeClr val="tx1">
                    <a:lumMod val="85000"/>
                    <a:lumOff val="15000"/>
                  </a:schemeClr>
                </a:solidFill>
              </a:rPr>
              <a:t>Den</a:t>
            </a:r>
            <a:r>
              <a:rPr lang="fi-FI" sz="1300" b="1">
                <a:solidFill>
                  <a:schemeClr val="tx1">
                    <a:lumMod val="85000"/>
                    <a:lumOff val="15000"/>
                  </a:schemeClr>
                </a:solidFill>
              </a:rPr>
              <a:t> </a:t>
            </a:r>
            <a:r>
              <a:rPr lang="fi-FI" sz="1300" b="1" err="1">
                <a:solidFill>
                  <a:schemeClr val="tx1">
                    <a:lumMod val="85000"/>
                    <a:lumOff val="15000"/>
                  </a:schemeClr>
                </a:solidFill>
              </a:rPr>
              <a:t>nya</a:t>
            </a:r>
            <a:r>
              <a:rPr lang="fi-FI" sz="1300" b="1">
                <a:solidFill>
                  <a:schemeClr val="tx1">
                    <a:lumMod val="85000"/>
                    <a:lumOff val="15000"/>
                  </a:schemeClr>
                </a:solidFill>
              </a:rPr>
              <a:t> </a:t>
            </a:r>
            <a:r>
              <a:rPr lang="fi-FI" sz="1300" b="1" err="1">
                <a:solidFill>
                  <a:schemeClr val="tx1">
                    <a:lumMod val="85000"/>
                    <a:lumOff val="15000"/>
                  </a:schemeClr>
                </a:solidFill>
              </a:rPr>
              <a:t>byggnaden</a:t>
            </a:r>
            <a:r>
              <a:rPr lang="fi-FI" sz="1300" b="1">
                <a:solidFill>
                  <a:schemeClr val="tx1">
                    <a:lumMod val="85000"/>
                    <a:lumOff val="15000"/>
                  </a:schemeClr>
                </a:solidFill>
              </a:rPr>
              <a:t> </a:t>
            </a:r>
            <a:endParaRPr lang="fi-FI" sz="1300" b="1">
              <a:solidFill>
                <a:schemeClr val="tx1">
                  <a:lumMod val="85000"/>
                  <a:lumOff val="15000"/>
                </a:schemeClr>
              </a:solidFill>
              <a:cs typeface="Arial" panose="020B0604020202020204"/>
            </a:endParaRPr>
          </a:p>
          <a:p>
            <a:endParaRPr lang="fi-FI" sz="1300" b="1">
              <a:solidFill>
                <a:schemeClr val="tx1">
                  <a:lumMod val="85000"/>
                  <a:lumOff val="15000"/>
                </a:schemeClr>
              </a:solidFill>
            </a:endParaRPr>
          </a:p>
          <a:p>
            <a:pPr marL="285750" indent="-285750">
              <a:buFont typeface="Wingdings"/>
              <a:buChar char="Ø"/>
            </a:pPr>
            <a:r>
              <a:rPr lang="fi-FI" sz="1300" b="1" err="1">
                <a:solidFill>
                  <a:schemeClr val="tx1">
                    <a:lumMod val="85000"/>
                    <a:lumOff val="15000"/>
                  </a:schemeClr>
                </a:solidFill>
              </a:rPr>
              <a:t>ska</a:t>
            </a:r>
            <a:r>
              <a:rPr lang="fi-FI" sz="1300" b="1">
                <a:solidFill>
                  <a:schemeClr val="tx1">
                    <a:lumMod val="85000"/>
                    <a:lumOff val="15000"/>
                  </a:schemeClr>
                </a:solidFill>
              </a:rPr>
              <a:t> </a:t>
            </a:r>
            <a:r>
              <a:rPr lang="fi-FI" sz="1300" b="1" err="1">
                <a:solidFill>
                  <a:schemeClr val="tx1">
                    <a:lumMod val="85000"/>
                    <a:lumOff val="15000"/>
                  </a:schemeClr>
                </a:solidFill>
              </a:rPr>
              <a:t>erbjuda</a:t>
            </a:r>
            <a:r>
              <a:rPr lang="fi-FI" sz="1300" b="1">
                <a:solidFill>
                  <a:schemeClr val="tx1">
                    <a:lumMod val="85000"/>
                    <a:lumOff val="15000"/>
                  </a:schemeClr>
                </a:solidFill>
              </a:rPr>
              <a:t> </a:t>
            </a:r>
            <a:r>
              <a:rPr lang="fi-FI" sz="1300" b="1" err="1">
                <a:solidFill>
                  <a:schemeClr val="tx1">
                    <a:lumMod val="85000"/>
                    <a:lumOff val="15000"/>
                  </a:schemeClr>
                </a:solidFill>
              </a:rPr>
              <a:t>nationellt</a:t>
            </a:r>
            <a:r>
              <a:rPr lang="fi-FI" sz="1300" b="1">
                <a:solidFill>
                  <a:schemeClr val="tx1">
                    <a:lumMod val="85000"/>
                    <a:lumOff val="15000"/>
                  </a:schemeClr>
                </a:solidFill>
              </a:rPr>
              <a:t> </a:t>
            </a:r>
            <a:r>
              <a:rPr lang="fi-FI" sz="1300" b="1" err="1">
                <a:solidFill>
                  <a:schemeClr val="tx1">
                    <a:lumMod val="85000"/>
                    <a:lumOff val="15000"/>
                  </a:schemeClr>
                </a:solidFill>
              </a:rPr>
              <a:t>betydande</a:t>
            </a:r>
            <a:r>
              <a:rPr lang="fi-FI" sz="1300" b="1">
                <a:solidFill>
                  <a:schemeClr val="tx1">
                    <a:lumMod val="85000"/>
                    <a:lumOff val="15000"/>
                  </a:schemeClr>
                </a:solidFill>
              </a:rPr>
              <a:t> </a:t>
            </a:r>
            <a:r>
              <a:rPr lang="fi-FI" sz="1300" b="1" err="1">
                <a:solidFill>
                  <a:schemeClr val="tx1">
                    <a:lumMod val="85000"/>
                    <a:lumOff val="15000"/>
                  </a:schemeClr>
                </a:solidFill>
              </a:rPr>
              <a:t>utställningar</a:t>
            </a:r>
            <a:r>
              <a:rPr lang="fi-FI" sz="1300" b="1">
                <a:solidFill>
                  <a:schemeClr val="tx1">
                    <a:lumMod val="85000"/>
                    <a:lumOff val="15000"/>
                  </a:schemeClr>
                </a:solidFill>
              </a:rPr>
              <a:t>. </a:t>
            </a:r>
            <a:r>
              <a:rPr lang="fi-FI" sz="1300" b="1" err="1">
                <a:solidFill>
                  <a:schemeClr val="tx1">
                    <a:lumMod val="85000"/>
                    <a:lumOff val="15000"/>
                  </a:schemeClr>
                </a:solidFill>
              </a:rPr>
              <a:t>Detta</a:t>
            </a:r>
            <a:r>
              <a:rPr lang="fi-FI" sz="1300" b="1">
                <a:solidFill>
                  <a:schemeClr val="tx1">
                    <a:lumMod val="85000"/>
                    <a:lumOff val="15000"/>
                  </a:schemeClr>
                </a:solidFill>
              </a:rPr>
              <a:t> </a:t>
            </a:r>
            <a:r>
              <a:rPr lang="fi-FI" sz="1300" b="1" err="1">
                <a:solidFill>
                  <a:schemeClr val="tx1">
                    <a:lumMod val="85000"/>
                    <a:lumOff val="15000"/>
                  </a:schemeClr>
                </a:solidFill>
              </a:rPr>
              <a:t>ska</a:t>
            </a:r>
            <a:r>
              <a:rPr lang="fi-FI" sz="1300" b="1">
                <a:solidFill>
                  <a:schemeClr val="tx1">
                    <a:lumMod val="85000"/>
                    <a:lumOff val="15000"/>
                  </a:schemeClr>
                </a:solidFill>
              </a:rPr>
              <a:t> </a:t>
            </a:r>
            <a:r>
              <a:rPr lang="fi-FI" sz="1300" b="1" err="1">
                <a:solidFill>
                  <a:schemeClr val="tx1">
                    <a:lumMod val="85000"/>
                    <a:lumOff val="15000"/>
                  </a:schemeClr>
                </a:solidFill>
              </a:rPr>
              <a:t>lyfta</a:t>
            </a:r>
            <a:r>
              <a:rPr lang="fi-FI" sz="1300" b="1">
                <a:solidFill>
                  <a:schemeClr val="tx1">
                    <a:lumMod val="85000"/>
                    <a:lumOff val="15000"/>
                  </a:schemeClr>
                </a:solidFill>
              </a:rPr>
              <a:t> </a:t>
            </a:r>
            <a:r>
              <a:rPr lang="fi-FI" sz="1300" b="1" err="1">
                <a:solidFill>
                  <a:schemeClr val="tx1">
                    <a:lumMod val="85000"/>
                    <a:lumOff val="15000"/>
                  </a:schemeClr>
                </a:solidFill>
              </a:rPr>
              <a:t>kulturlivet</a:t>
            </a:r>
            <a:r>
              <a:rPr lang="fi-FI" sz="1300" b="1">
                <a:solidFill>
                  <a:schemeClr val="tx1">
                    <a:lumMod val="85000"/>
                    <a:lumOff val="15000"/>
                  </a:schemeClr>
                </a:solidFill>
              </a:rPr>
              <a:t> i </a:t>
            </a:r>
            <a:r>
              <a:rPr lang="fi-FI" sz="1300" b="1" err="1">
                <a:solidFill>
                  <a:schemeClr val="tx1">
                    <a:lumMod val="85000"/>
                    <a:lumOff val="15000"/>
                  </a:schemeClr>
                </a:solidFill>
              </a:rPr>
              <a:t>staden</a:t>
            </a:r>
            <a:r>
              <a:rPr lang="fi-FI" sz="1300" b="1">
                <a:solidFill>
                  <a:schemeClr val="tx1">
                    <a:lumMod val="85000"/>
                    <a:lumOff val="15000"/>
                  </a:schemeClr>
                </a:solidFill>
              </a:rPr>
              <a:t> </a:t>
            </a:r>
            <a:r>
              <a:rPr lang="fi-FI" sz="1300" b="1" err="1">
                <a:solidFill>
                  <a:schemeClr val="tx1">
                    <a:lumMod val="85000"/>
                    <a:lumOff val="15000"/>
                  </a:schemeClr>
                </a:solidFill>
              </a:rPr>
              <a:t>och</a:t>
            </a:r>
            <a:r>
              <a:rPr lang="fi-FI" sz="1300" b="1">
                <a:solidFill>
                  <a:schemeClr val="tx1">
                    <a:lumMod val="85000"/>
                    <a:lumOff val="15000"/>
                  </a:schemeClr>
                </a:solidFill>
              </a:rPr>
              <a:t> </a:t>
            </a:r>
            <a:r>
              <a:rPr lang="fi-FI" sz="1300" b="1" err="1">
                <a:solidFill>
                  <a:schemeClr val="tx1">
                    <a:lumMod val="85000"/>
                    <a:lumOff val="15000"/>
                  </a:schemeClr>
                </a:solidFill>
              </a:rPr>
              <a:t>locka</a:t>
            </a:r>
            <a:r>
              <a:rPr lang="fi-FI" sz="1300" b="1">
                <a:solidFill>
                  <a:schemeClr val="tx1">
                    <a:lumMod val="85000"/>
                    <a:lumOff val="15000"/>
                  </a:schemeClr>
                </a:solidFill>
              </a:rPr>
              <a:t> </a:t>
            </a:r>
            <a:r>
              <a:rPr lang="fi-FI" sz="1300" b="1" err="1">
                <a:solidFill>
                  <a:schemeClr val="tx1">
                    <a:lumMod val="85000"/>
                    <a:lumOff val="15000"/>
                  </a:schemeClr>
                </a:solidFill>
              </a:rPr>
              <a:t>nya</a:t>
            </a:r>
            <a:r>
              <a:rPr lang="fi-FI" sz="1300" b="1">
                <a:solidFill>
                  <a:schemeClr val="tx1">
                    <a:lumMod val="85000"/>
                    <a:lumOff val="15000"/>
                  </a:schemeClr>
                </a:solidFill>
              </a:rPr>
              <a:t> </a:t>
            </a:r>
            <a:r>
              <a:rPr lang="fi-FI" sz="1300" b="1" err="1">
                <a:solidFill>
                  <a:schemeClr val="tx1">
                    <a:lumMod val="85000"/>
                    <a:lumOff val="15000"/>
                  </a:schemeClr>
                </a:solidFill>
              </a:rPr>
              <a:t>invånare</a:t>
            </a:r>
            <a:r>
              <a:rPr lang="fi-FI" sz="1300" b="1">
                <a:solidFill>
                  <a:schemeClr val="tx1">
                    <a:lumMod val="85000"/>
                    <a:lumOff val="15000"/>
                  </a:schemeClr>
                </a:solidFill>
              </a:rPr>
              <a:t> </a:t>
            </a:r>
            <a:r>
              <a:rPr lang="fi-FI" sz="1300" b="1" err="1">
                <a:solidFill>
                  <a:schemeClr val="tx1">
                    <a:lumMod val="85000"/>
                    <a:lumOff val="15000"/>
                  </a:schemeClr>
                </a:solidFill>
              </a:rPr>
              <a:t>och</a:t>
            </a:r>
            <a:r>
              <a:rPr lang="fi-FI" sz="1300" b="1">
                <a:solidFill>
                  <a:schemeClr val="tx1">
                    <a:lumMod val="85000"/>
                    <a:lumOff val="15000"/>
                  </a:schemeClr>
                </a:solidFill>
              </a:rPr>
              <a:t> </a:t>
            </a:r>
            <a:r>
              <a:rPr lang="fi-FI" sz="1300" b="1" err="1">
                <a:solidFill>
                  <a:schemeClr val="tx1">
                    <a:lumMod val="85000"/>
                    <a:lumOff val="15000"/>
                  </a:schemeClr>
                </a:solidFill>
              </a:rPr>
              <a:t>turister</a:t>
            </a:r>
            <a:r>
              <a:rPr lang="fi-FI" sz="1300" b="1">
                <a:solidFill>
                  <a:schemeClr val="tx1">
                    <a:lumMod val="85000"/>
                    <a:lumOff val="15000"/>
                  </a:schemeClr>
                </a:solidFill>
              </a:rPr>
              <a:t> </a:t>
            </a:r>
            <a:r>
              <a:rPr lang="fi-FI" sz="1300" b="1" err="1">
                <a:solidFill>
                  <a:schemeClr val="tx1">
                    <a:lumMod val="85000"/>
                    <a:lumOff val="15000"/>
                  </a:schemeClr>
                </a:solidFill>
              </a:rPr>
              <a:t>till</a:t>
            </a:r>
            <a:r>
              <a:rPr lang="fi-FI" sz="1300" b="1">
                <a:solidFill>
                  <a:schemeClr val="tx1">
                    <a:lumMod val="85000"/>
                    <a:lumOff val="15000"/>
                  </a:schemeClr>
                </a:solidFill>
              </a:rPr>
              <a:t> </a:t>
            </a:r>
            <a:r>
              <a:rPr lang="fi-FI" sz="1300" b="1" err="1">
                <a:solidFill>
                  <a:schemeClr val="tx1">
                    <a:lumMod val="85000"/>
                    <a:lumOff val="15000"/>
                  </a:schemeClr>
                </a:solidFill>
              </a:rPr>
              <a:t>staden</a:t>
            </a:r>
            <a:r>
              <a:rPr lang="fi-FI" sz="1300" b="1">
                <a:solidFill>
                  <a:schemeClr val="tx1">
                    <a:lumMod val="85000"/>
                    <a:lumOff val="15000"/>
                  </a:schemeClr>
                </a:solidFill>
              </a:rPr>
              <a:t>. </a:t>
            </a:r>
            <a:endParaRPr lang="fi-FI" sz="1300" b="1">
              <a:solidFill>
                <a:schemeClr val="tx1">
                  <a:lumMod val="85000"/>
                  <a:lumOff val="15000"/>
                </a:schemeClr>
              </a:solidFill>
              <a:cs typeface="Arial"/>
            </a:endParaRPr>
          </a:p>
          <a:p>
            <a:pPr marL="285750" indent="-285750">
              <a:buFont typeface="Wingdings" pitchFamily="2" charset="2"/>
              <a:buChar char="Ø"/>
            </a:pPr>
            <a:endParaRPr lang="fi-FI" sz="1300" b="1">
              <a:solidFill>
                <a:schemeClr val="tx1">
                  <a:lumMod val="85000"/>
                  <a:lumOff val="15000"/>
                </a:schemeClr>
              </a:solidFill>
            </a:endParaRPr>
          </a:p>
          <a:p>
            <a:pPr marL="285750" indent="-285750">
              <a:buFont typeface="Wingdings" pitchFamily="2" charset="2"/>
              <a:buChar char="Ø"/>
            </a:pPr>
            <a:r>
              <a:rPr lang="fi-FI" sz="1300" b="1" err="1">
                <a:solidFill>
                  <a:schemeClr val="tx1">
                    <a:lumMod val="85000"/>
                    <a:lumOff val="15000"/>
                  </a:schemeClr>
                </a:solidFill>
              </a:rPr>
              <a:t>erbjuder</a:t>
            </a:r>
            <a:r>
              <a:rPr lang="fi-FI" sz="1300" b="1">
                <a:solidFill>
                  <a:schemeClr val="tx1">
                    <a:lumMod val="85000"/>
                    <a:lumOff val="15000"/>
                  </a:schemeClr>
                </a:solidFill>
              </a:rPr>
              <a:t> </a:t>
            </a:r>
            <a:r>
              <a:rPr lang="fi-FI" sz="1300" b="1" err="1">
                <a:solidFill>
                  <a:schemeClr val="tx1">
                    <a:lumMod val="85000"/>
                    <a:lumOff val="15000"/>
                  </a:schemeClr>
                </a:solidFill>
              </a:rPr>
              <a:t>omedelbara</a:t>
            </a:r>
            <a:r>
              <a:rPr lang="fi-FI" sz="1300" b="1">
                <a:solidFill>
                  <a:schemeClr val="tx1">
                    <a:lumMod val="85000"/>
                    <a:lumOff val="15000"/>
                  </a:schemeClr>
                </a:solidFill>
              </a:rPr>
              <a:t> </a:t>
            </a:r>
            <a:r>
              <a:rPr lang="fi-FI" sz="1300" b="1" err="1">
                <a:solidFill>
                  <a:schemeClr val="tx1">
                    <a:lumMod val="85000"/>
                    <a:lumOff val="15000"/>
                  </a:schemeClr>
                </a:solidFill>
              </a:rPr>
              <a:t>upplevelser</a:t>
            </a:r>
            <a:r>
              <a:rPr lang="fi-FI" sz="1300" b="1">
                <a:solidFill>
                  <a:schemeClr val="tx1">
                    <a:lumMod val="85000"/>
                    <a:lumOff val="15000"/>
                  </a:schemeClr>
                </a:solidFill>
              </a:rPr>
              <a:t> för </a:t>
            </a:r>
            <a:r>
              <a:rPr lang="fi-FI" sz="1300" b="1" err="1">
                <a:solidFill>
                  <a:schemeClr val="tx1">
                    <a:lumMod val="85000"/>
                    <a:lumOff val="15000"/>
                  </a:schemeClr>
                </a:solidFill>
              </a:rPr>
              <a:t>invånare</a:t>
            </a:r>
            <a:r>
              <a:rPr lang="fi-FI" sz="1300" b="1">
                <a:solidFill>
                  <a:schemeClr val="tx1">
                    <a:lumMod val="85000"/>
                    <a:lumOff val="15000"/>
                  </a:schemeClr>
                </a:solidFill>
              </a:rPr>
              <a:t> </a:t>
            </a:r>
            <a:r>
              <a:rPr lang="fi-FI" sz="1300" b="1" err="1">
                <a:solidFill>
                  <a:schemeClr val="tx1">
                    <a:lumMod val="85000"/>
                    <a:lumOff val="15000"/>
                  </a:schemeClr>
                </a:solidFill>
              </a:rPr>
              <a:t>och</a:t>
            </a:r>
            <a:r>
              <a:rPr lang="fi-FI" sz="1300" b="1">
                <a:solidFill>
                  <a:schemeClr val="tx1">
                    <a:lumMod val="85000"/>
                    <a:lumOff val="15000"/>
                  </a:schemeClr>
                </a:solidFill>
              </a:rPr>
              <a:t> </a:t>
            </a:r>
            <a:r>
              <a:rPr lang="fi-FI" sz="1300" b="1" err="1">
                <a:solidFill>
                  <a:schemeClr val="tx1">
                    <a:lumMod val="85000"/>
                    <a:lumOff val="15000"/>
                  </a:schemeClr>
                </a:solidFill>
              </a:rPr>
              <a:t>sommargäster</a:t>
            </a:r>
            <a:r>
              <a:rPr lang="fi-FI" sz="1300" b="1">
                <a:solidFill>
                  <a:schemeClr val="tx1">
                    <a:lumMod val="85000"/>
                    <a:lumOff val="15000"/>
                  </a:schemeClr>
                </a:solidFill>
              </a:rPr>
              <a:t>.</a:t>
            </a:r>
            <a:endParaRPr lang="fi-FI" sz="1300" b="1">
              <a:solidFill>
                <a:schemeClr val="tx1">
                  <a:lumMod val="85000"/>
                  <a:lumOff val="15000"/>
                </a:schemeClr>
              </a:solidFill>
              <a:cs typeface="Arial"/>
            </a:endParaRPr>
          </a:p>
        </p:txBody>
      </p:sp>
      <p:sp>
        <p:nvSpPr>
          <p:cNvPr id="10" name="TextBox 9">
            <a:extLst>
              <a:ext uri="{FF2B5EF4-FFF2-40B4-BE49-F238E27FC236}">
                <a16:creationId xmlns:a16="http://schemas.microsoft.com/office/drawing/2014/main" id="{D60FD82E-1AA3-4644-B98B-D16CE907E09F}"/>
              </a:ext>
            </a:extLst>
          </p:cNvPr>
          <p:cNvSpPr txBox="1"/>
          <p:nvPr/>
        </p:nvSpPr>
        <p:spPr>
          <a:xfrm>
            <a:off x="6915152" y="2829225"/>
            <a:ext cx="4738585" cy="3185487"/>
          </a:xfrm>
          <a:prstGeom prst="rect">
            <a:avLst/>
          </a:prstGeom>
          <a:noFill/>
        </p:spPr>
        <p:txBody>
          <a:bodyPr wrap="square" rtlCol="0">
            <a:spAutoFit/>
          </a:bodyPr>
          <a:lstStyle/>
          <a:p>
            <a:r>
              <a:rPr lang="fi-FI" sz="1400" b="1">
                <a:solidFill>
                  <a:schemeClr val="bg1"/>
                </a:solidFill>
              </a:rPr>
              <a:t>Raaseporissa toimii </a:t>
            </a:r>
            <a:r>
              <a:rPr lang="fi-FI" sz="1400">
                <a:solidFill>
                  <a:schemeClr val="bg1"/>
                </a:solidFill>
              </a:rPr>
              <a:t>useita museoita, mm. Raaseporin museon päärakennus EKTA Tammisaaren kulttuuri-korttelissa. EKTA esittää vaihtelevien näyttelyiden myötä paikallishistoriaa ja taidetta, palvellen ensisijaisesti heitä, jotka jo muutenkin vierailevat Raaseporissa. </a:t>
            </a:r>
          </a:p>
          <a:p>
            <a:endParaRPr lang="fi-FI" sz="1400">
              <a:solidFill>
                <a:schemeClr val="bg1"/>
              </a:solidFill>
            </a:endParaRPr>
          </a:p>
          <a:p>
            <a:r>
              <a:rPr lang="fi-FI" sz="1300" b="1">
                <a:solidFill>
                  <a:schemeClr val="bg1"/>
                </a:solidFill>
              </a:rPr>
              <a:t>Uudessa rakennuksessa</a:t>
            </a:r>
          </a:p>
          <a:p>
            <a:endParaRPr lang="fi-FI" sz="1300" b="1">
              <a:solidFill>
                <a:schemeClr val="bg1"/>
              </a:solidFill>
            </a:endParaRPr>
          </a:p>
          <a:p>
            <a:pPr marL="285750" indent="-285750">
              <a:buFont typeface="Wingdings" pitchFamily="2" charset="2"/>
              <a:buChar char="Ø"/>
            </a:pPr>
            <a:r>
              <a:rPr lang="fi-FI" sz="1300" b="1">
                <a:solidFill>
                  <a:schemeClr val="bg1"/>
                </a:solidFill>
              </a:rPr>
              <a:t>tarjotaan kansallisella tasolla merkittäviä </a:t>
            </a:r>
            <a:br>
              <a:rPr lang="fi-FI" sz="1300" b="1">
                <a:solidFill>
                  <a:schemeClr val="bg1"/>
                </a:solidFill>
              </a:rPr>
            </a:br>
            <a:r>
              <a:rPr lang="fi-FI" sz="1300" b="1">
                <a:solidFill>
                  <a:schemeClr val="bg1"/>
                </a:solidFill>
              </a:rPr>
              <a:t>näyttelyitä. Tämä edistää kaupungin kulttuuri-</a:t>
            </a:r>
            <a:br>
              <a:rPr lang="fi-FI" sz="1300" b="1">
                <a:solidFill>
                  <a:schemeClr val="bg1"/>
                </a:solidFill>
              </a:rPr>
            </a:br>
            <a:r>
              <a:rPr lang="fi-FI" sz="1300" b="1">
                <a:solidFill>
                  <a:schemeClr val="bg1"/>
                </a:solidFill>
              </a:rPr>
              <a:t>elämää ja houkuttelee uusia asukkaita ja </a:t>
            </a:r>
            <a:br>
              <a:rPr lang="fi-FI" sz="1300" b="1">
                <a:solidFill>
                  <a:schemeClr val="bg1"/>
                </a:solidFill>
              </a:rPr>
            </a:br>
            <a:r>
              <a:rPr lang="fi-FI" sz="1300" b="1">
                <a:solidFill>
                  <a:schemeClr val="bg1"/>
                </a:solidFill>
              </a:rPr>
              <a:t>matkailijoita kaupunkiin.</a:t>
            </a:r>
          </a:p>
          <a:p>
            <a:pPr marL="285750" indent="-285750">
              <a:buFont typeface="Wingdings" pitchFamily="2" charset="2"/>
              <a:buChar char="Ø"/>
            </a:pPr>
            <a:endParaRPr lang="fi-FI" sz="1300" b="1">
              <a:solidFill>
                <a:schemeClr val="bg1"/>
              </a:solidFill>
            </a:endParaRPr>
          </a:p>
          <a:p>
            <a:pPr marL="285750" indent="-285750">
              <a:buFont typeface="Wingdings" pitchFamily="2" charset="2"/>
              <a:buChar char="Ø"/>
            </a:pPr>
            <a:r>
              <a:rPr lang="fi-FI" sz="1300" b="1">
                <a:solidFill>
                  <a:schemeClr val="bg1"/>
                </a:solidFill>
              </a:rPr>
              <a:t>tarjotaan välittömiä elämyksiä asukkaille ja kesämökkiläisille. </a:t>
            </a:r>
          </a:p>
        </p:txBody>
      </p:sp>
      <p:sp>
        <p:nvSpPr>
          <p:cNvPr id="12" name="TextBox 11">
            <a:extLst>
              <a:ext uri="{FF2B5EF4-FFF2-40B4-BE49-F238E27FC236}">
                <a16:creationId xmlns:a16="http://schemas.microsoft.com/office/drawing/2014/main" id="{4BF6587A-580E-1649-8FDF-A87517AD8737}"/>
              </a:ext>
            </a:extLst>
          </p:cNvPr>
          <p:cNvSpPr txBox="1"/>
          <p:nvPr/>
        </p:nvSpPr>
        <p:spPr>
          <a:xfrm>
            <a:off x="6915152" y="1204517"/>
            <a:ext cx="4457696" cy="1323439"/>
          </a:xfrm>
          <a:prstGeom prst="rect">
            <a:avLst/>
          </a:prstGeom>
          <a:noFill/>
        </p:spPr>
        <p:txBody>
          <a:bodyPr wrap="square" rtlCol="0">
            <a:spAutoFit/>
          </a:bodyPr>
          <a:lstStyle/>
          <a:p>
            <a:r>
              <a:rPr lang="fi-FI" sz="4000" b="1" dirty="0" err="1">
                <a:solidFill>
                  <a:schemeClr val="bg1"/>
                </a:solidFill>
              </a:rPr>
              <a:t>Miksi uusi museorakennus? </a:t>
            </a:r>
          </a:p>
        </p:txBody>
      </p:sp>
      <p:sp>
        <p:nvSpPr>
          <p:cNvPr id="16" name="TextBox 15">
            <a:extLst>
              <a:ext uri="{FF2B5EF4-FFF2-40B4-BE49-F238E27FC236}">
                <a16:creationId xmlns:a16="http://schemas.microsoft.com/office/drawing/2014/main" id="{3182B4FB-8330-434D-AC75-42E8730B162F}"/>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JKMM 2019</a:t>
            </a:r>
          </a:p>
        </p:txBody>
      </p:sp>
      <p:sp>
        <p:nvSpPr>
          <p:cNvPr id="4" name="Slide Number Placeholder 3">
            <a:extLst>
              <a:ext uri="{FF2B5EF4-FFF2-40B4-BE49-F238E27FC236}">
                <a16:creationId xmlns:a16="http://schemas.microsoft.com/office/drawing/2014/main" id="{780838DE-3B96-6445-ABCE-3BF1B0F6F4F1}"/>
              </a:ext>
            </a:extLst>
          </p:cNvPr>
          <p:cNvSpPr>
            <a:spLocks noGrp="1"/>
          </p:cNvSpPr>
          <p:nvPr>
            <p:ph type="sldNum" sz="quarter" idx="12"/>
          </p:nvPr>
        </p:nvSpPr>
        <p:spPr/>
        <p:txBody>
          <a:bodyPr/>
          <a:lstStyle/>
          <a:p>
            <a:fld id="{0DDAE6D7-7798-40F7-910A-F7FBD39DBC25}" type="slidenum">
              <a:rPr lang="sv-SE" smtClean="0"/>
              <a:pPr/>
              <a:t>3</a:t>
            </a:fld>
            <a:endParaRPr lang="sv-SE"/>
          </a:p>
        </p:txBody>
      </p:sp>
      <p:sp>
        <p:nvSpPr>
          <p:cNvPr id="17" name="Graphic 20">
            <a:extLst>
              <a:ext uri="{FF2B5EF4-FFF2-40B4-BE49-F238E27FC236}">
                <a16:creationId xmlns:a16="http://schemas.microsoft.com/office/drawing/2014/main" id="{6C42BF5B-BD40-4E49-B000-E66E3BDDFC45}"/>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8" name="Rectangle 17">
            <a:extLst>
              <a:ext uri="{FF2B5EF4-FFF2-40B4-BE49-F238E27FC236}">
                <a16:creationId xmlns:a16="http://schemas.microsoft.com/office/drawing/2014/main" id="{0DE18A93-F088-D84F-AD42-8A0716357C5A}"/>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9" name="Picture 4" descr="Logo, company name&#10;&#10;Description automatically generated">
            <a:extLst>
              <a:ext uri="{FF2B5EF4-FFF2-40B4-BE49-F238E27FC236}">
                <a16:creationId xmlns:a16="http://schemas.microsoft.com/office/drawing/2014/main" id="{5321AC72-1C3A-F04F-96ED-33D074BC34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226360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936273-B348-6747-81D3-60682CC886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0"/>
            <a:ext cx="6139084" cy="6858000"/>
          </a:xfrm>
          <a:prstGeom prst="rect">
            <a:avLst/>
          </a:prstGeom>
        </p:spPr>
      </p:pic>
      <p:sp>
        <p:nvSpPr>
          <p:cNvPr id="18" name="Rectangle 17">
            <a:extLst>
              <a:ext uri="{FF2B5EF4-FFF2-40B4-BE49-F238E27FC236}">
                <a16:creationId xmlns:a16="http://schemas.microsoft.com/office/drawing/2014/main" id="{1C8A6786-DB18-9D4D-8751-7669210D2360}"/>
              </a:ext>
            </a:extLst>
          </p:cNvPr>
          <p:cNvSpPr/>
          <p:nvPr/>
        </p:nvSpPr>
        <p:spPr>
          <a:xfrm>
            <a:off x="6096000" y="0"/>
            <a:ext cx="6139084" cy="6858000"/>
          </a:xfrm>
          <a:prstGeom prst="rect">
            <a:avLst/>
          </a:prstGeom>
          <a:solidFill>
            <a:srgbClr val="BB905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Picture 10">
            <a:extLst>
              <a:ext uri="{FF2B5EF4-FFF2-40B4-BE49-F238E27FC236}">
                <a16:creationId xmlns:a16="http://schemas.microsoft.com/office/drawing/2014/main" id="{F4FBB0EA-816B-544A-B87C-C91D860BA5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2" name="Rectangle 11">
            <a:extLst>
              <a:ext uri="{FF2B5EF4-FFF2-40B4-BE49-F238E27FC236}">
                <a16:creationId xmlns:a16="http://schemas.microsoft.com/office/drawing/2014/main" id="{E3647AA3-07E6-A24A-A0A6-C778303419BC}"/>
              </a:ext>
            </a:extLst>
          </p:cNvPr>
          <p:cNvSpPr/>
          <p:nvPr/>
        </p:nvSpPr>
        <p:spPr>
          <a:xfrm>
            <a:off x="0" y="-1"/>
            <a:ext cx="609599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Box 16">
            <a:extLst>
              <a:ext uri="{FF2B5EF4-FFF2-40B4-BE49-F238E27FC236}">
                <a16:creationId xmlns:a16="http://schemas.microsoft.com/office/drawing/2014/main" id="{8BAD5D38-D9C6-4541-93EF-01F94BC2F199}"/>
              </a:ext>
            </a:extLst>
          </p:cNvPr>
          <p:cNvSpPr txBox="1"/>
          <p:nvPr/>
        </p:nvSpPr>
        <p:spPr>
          <a:xfrm>
            <a:off x="819151" y="1204517"/>
            <a:ext cx="4633382" cy="1323439"/>
          </a:xfrm>
          <a:prstGeom prst="rect">
            <a:avLst/>
          </a:prstGeom>
          <a:noFill/>
        </p:spPr>
        <p:txBody>
          <a:bodyPr wrap="square" rtlCol="0">
            <a:spAutoFit/>
          </a:bodyPr>
          <a:lstStyle/>
          <a:p>
            <a:r>
              <a:rPr lang="fi-FI" sz="4000" b="1" dirty="0" err="1">
                <a:solidFill>
                  <a:schemeClr val="tx1">
                    <a:lumMod val="85000"/>
                    <a:lumOff val="15000"/>
                  </a:schemeClr>
                </a:solidFill>
              </a:rPr>
              <a:t>Effekter </a:t>
            </a:r>
            <a:br>
              <a:rPr lang="fi-FI" sz="4000" b="1" dirty="0" err="1">
                <a:solidFill>
                  <a:schemeClr val="tx1">
                    <a:lumMod val="85000"/>
                    <a:lumOff val="15000"/>
                  </a:schemeClr>
                </a:solidFill>
              </a:rPr>
            </a:br>
            <a:r>
              <a:rPr lang="fi-FI" sz="4000" b="1" dirty="0" err="1">
                <a:solidFill>
                  <a:schemeClr val="tx1">
                    <a:lumMod val="85000"/>
                    <a:lumOff val="15000"/>
                  </a:schemeClr>
                </a:solidFill>
              </a:rPr>
              <a:t>för staden</a:t>
            </a:r>
          </a:p>
        </p:txBody>
      </p:sp>
      <p:sp>
        <p:nvSpPr>
          <p:cNvPr id="20" name="TextBox 19">
            <a:extLst>
              <a:ext uri="{FF2B5EF4-FFF2-40B4-BE49-F238E27FC236}">
                <a16:creationId xmlns:a16="http://schemas.microsoft.com/office/drawing/2014/main" id="{75702905-1C8E-C441-B660-6A588EBD2916}"/>
              </a:ext>
            </a:extLst>
          </p:cNvPr>
          <p:cNvSpPr txBox="1"/>
          <p:nvPr/>
        </p:nvSpPr>
        <p:spPr>
          <a:xfrm>
            <a:off x="6915152" y="1242617"/>
            <a:ext cx="5276847" cy="1283428"/>
          </a:xfrm>
          <a:prstGeom prst="rect">
            <a:avLst/>
          </a:prstGeom>
          <a:noFill/>
        </p:spPr>
        <p:txBody>
          <a:bodyPr wrap="square" rtlCol="0">
            <a:spAutoFit/>
          </a:bodyPr>
          <a:lstStyle/>
          <a:p>
            <a:pPr>
              <a:lnSpc>
                <a:spcPts val="4800"/>
              </a:lnSpc>
            </a:pPr>
            <a:r>
              <a:rPr lang="fi-FI" sz="3900" b="1" dirty="0" err="1">
                <a:solidFill>
                  <a:schemeClr val="bg1"/>
                </a:solidFill>
              </a:rPr>
              <a:t>Vaikutukset kaupungin kannalta</a:t>
            </a:r>
            <a:endParaRPr lang="fi-FI" sz="3900" b="1" dirty="0">
              <a:solidFill>
                <a:schemeClr val="bg1"/>
              </a:solidFill>
            </a:endParaRPr>
          </a:p>
        </p:txBody>
      </p:sp>
      <p:sp>
        <p:nvSpPr>
          <p:cNvPr id="22" name="TextBox 21">
            <a:extLst>
              <a:ext uri="{FF2B5EF4-FFF2-40B4-BE49-F238E27FC236}">
                <a16:creationId xmlns:a16="http://schemas.microsoft.com/office/drawing/2014/main" id="{698BABC6-35CA-B349-951E-055896F9C642}"/>
              </a:ext>
            </a:extLst>
          </p:cNvPr>
          <p:cNvSpPr txBox="1"/>
          <p:nvPr/>
        </p:nvSpPr>
        <p:spPr>
          <a:xfrm>
            <a:off x="819152" y="2829225"/>
            <a:ext cx="4328581" cy="2292935"/>
          </a:xfrm>
          <a:prstGeom prst="rect">
            <a:avLst/>
          </a:prstGeom>
          <a:noFill/>
        </p:spPr>
        <p:txBody>
          <a:bodyPr wrap="square" rtlCol="0">
            <a:spAutoFit/>
          </a:bodyPr>
          <a:lstStyle/>
          <a:p>
            <a:r>
              <a:rPr lang="fi-FI" sz="1300" b="1" dirty="0">
                <a:solidFill>
                  <a:schemeClr val="tx1">
                    <a:lumMod val="85000"/>
                    <a:lumOff val="15000"/>
                  </a:schemeClr>
                </a:solidFill>
              </a:rPr>
              <a:t>De </a:t>
            </a:r>
            <a:r>
              <a:rPr lang="fi-FI" sz="1300" b="1" dirty="0" err="1">
                <a:solidFill>
                  <a:schemeClr val="tx1">
                    <a:lumMod val="85000"/>
                    <a:lumOff val="15000"/>
                  </a:schemeClr>
                </a:solidFill>
              </a:rPr>
              <a:t>omedelbara</a:t>
            </a:r>
            <a:r>
              <a:rPr lang="fi-FI" sz="1300" b="1" dirty="0">
                <a:solidFill>
                  <a:schemeClr val="tx1">
                    <a:lumMod val="85000"/>
                    <a:lumOff val="15000"/>
                  </a:schemeClr>
                </a:solidFill>
              </a:rPr>
              <a:t> </a:t>
            </a:r>
            <a:r>
              <a:rPr lang="fi-FI" sz="1300" b="1" dirty="0" err="1">
                <a:solidFill>
                  <a:schemeClr val="tx1">
                    <a:lumMod val="85000"/>
                    <a:lumOff val="15000"/>
                  </a:schemeClr>
                </a:solidFill>
              </a:rPr>
              <a:t>effekterna</a:t>
            </a:r>
            <a:r>
              <a:rPr lang="fi-FI" sz="1300" b="1" dirty="0">
                <a:solidFill>
                  <a:schemeClr val="tx1">
                    <a:lumMod val="85000"/>
                    <a:lumOff val="15000"/>
                  </a:schemeClr>
                </a:solidFill>
              </a:rPr>
              <a:t> </a:t>
            </a:r>
            <a:r>
              <a:rPr lang="fi-FI" sz="1300" b="1" dirty="0" err="1">
                <a:solidFill>
                  <a:schemeClr val="tx1">
                    <a:lumMod val="85000"/>
                    <a:lumOff val="15000"/>
                  </a:schemeClr>
                </a:solidFill>
              </a:rPr>
              <a:t>är</a:t>
            </a:r>
            <a:r>
              <a:rPr lang="fi-FI" sz="1300" b="1" dirty="0">
                <a:solidFill>
                  <a:schemeClr val="tx1">
                    <a:lumMod val="85000"/>
                    <a:lumOff val="15000"/>
                  </a:schemeClr>
                </a:solidFill>
              </a:rPr>
              <a:t> en </a:t>
            </a:r>
            <a:r>
              <a:rPr lang="fi-FI" sz="1300" b="1" dirty="0" err="1">
                <a:solidFill>
                  <a:schemeClr val="tx1">
                    <a:lumMod val="85000"/>
                    <a:lumOff val="15000"/>
                  </a:schemeClr>
                </a:solidFill>
              </a:rPr>
              <a:t>tillströmning</a:t>
            </a:r>
            <a:r>
              <a:rPr lang="fi-FI" sz="1300" b="1" dirty="0">
                <a:solidFill>
                  <a:schemeClr val="tx1">
                    <a:lumMod val="85000"/>
                    <a:lumOff val="15000"/>
                  </a:schemeClr>
                </a:solidFill>
              </a:rPr>
              <a:t> av </a:t>
            </a:r>
            <a:r>
              <a:rPr lang="fi-FI" sz="1300" b="1" dirty="0" err="1">
                <a:solidFill>
                  <a:schemeClr val="tx1">
                    <a:lumMod val="85000"/>
                    <a:lumOff val="15000"/>
                  </a:schemeClr>
                </a:solidFill>
              </a:rPr>
              <a:t>dagsturister</a:t>
            </a:r>
            <a:r>
              <a:rPr lang="fi-FI" sz="1300" b="1" dirty="0">
                <a:solidFill>
                  <a:schemeClr val="tx1">
                    <a:lumMod val="85000"/>
                    <a:lumOff val="15000"/>
                  </a:schemeClr>
                </a:solidFill>
              </a:rPr>
              <a:t> i </a:t>
            </a:r>
            <a:r>
              <a:rPr lang="fi-FI" sz="1300" b="1" dirty="0" err="1">
                <a:solidFill>
                  <a:schemeClr val="tx1">
                    <a:lumMod val="85000"/>
                    <a:lumOff val="15000"/>
                  </a:schemeClr>
                </a:solidFill>
              </a:rPr>
              <a:t>butiker</a:t>
            </a:r>
            <a:r>
              <a:rPr lang="fi-FI" sz="1300" b="1" dirty="0">
                <a:solidFill>
                  <a:schemeClr val="tx1">
                    <a:lumMod val="85000"/>
                    <a:lumOff val="15000"/>
                  </a:schemeClr>
                </a:solidFill>
              </a:rPr>
              <a:t> </a:t>
            </a:r>
            <a:r>
              <a:rPr lang="fi-FI" sz="1300" b="1" dirty="0" err="1">
                <a:solidFill>
                  <a:schemeClr val="tx1">
                    <a:lumMod val="85000"/>
                    <a:lumOff val="15000"/>
                  </a:schemeClr>
                </a:solidFill>
              </a:rPr>
              <a:t>och</a:t>
            </a:r>
            <a:r>
              <a:rPr lang="fi-FI" sz="1300" b="1" dirty="0">
                <a:solidFill>
                  <a:schemeClr val="tx1">
                    <a:lumMod val="85000"/>
                    <a:lumOff val="15000"/>
                  </a:schemeClr>
                </a:solidFill>
              </a:rPr>
              <a:t> </a:t>
            </a:r>
            <a:r>
              <a:rPr lang="fi-FI" sz="1300" b="1" dirty="0" err="1">
                <a:solidFill>
                  <a:schemeClr val="tx1">
                    <a:lumMod val="85000"/>
                    <a:lumOff val="15000"/>
                  </a:schemeClr>
                </a:solidFill>
              </a:rPr>
              <a:t>matserveringar</a:t>
            </a:r>
            <a:r>
              <a:rPr lang="fi-FI" sz="1300" b="1" dirty="0">
                <a:solidFill>
                  <a:schemeClr val="tx1">
                    <a:lumMod val="85000"/>
                    <a:lumOff val="15000"/>
                  </a:schemeClr>
                </a:solidFill>
              </a:rPr>
              <a:t>.</a:t>
            </a:r>
          </a:p>
          <a:p>
            <a:endParaRPr lang="fi-FI" sz="1300" b="1" dirty="0">
              <a:solidFill>
                <a:schemeClr val="tx1">
                  <a:lumMod val="85000"/>
                  <a:lumOff val="15000"/>
                </a:schemeClr>
              </a:solidFill>
            </a:endParaRPr>
          </a:p>
          <a:p>
            <a:endParaRPr lang="fi-FI" sz="1300" b="1" dirty="0">
              <a:solidFill>
                <a:schemeClr val="tx1">
                  <a:lumMod val="85000"/>
                  <a:lumOff val="15000"/>
                </a:schemeClr>
              </a:solidFill>
            </a:endParaRPr>
          </a:p>
          <a:p>
            <a:r>
              <a:rPr lang="fi-FI" sz="1300" b="1" dirty="0" err="1">
                <a:solidFill>
                  <a:schemeClr val="tx1">
                    <a:lumMod val="85000"/>
                    <a:lumOff val="15000"/>
                  </a:schemeClr>
                </a:solidFill>
              </a:rPr>
              <a:t>Möjligt</a:t>
            </a:r>
            <a:r>
              <a:rPr lang="fi-FI" sz="1300" b="1" dirty="0">
                <a:solidFill>
                  <a:schemeClr val="tx1">
                    <a:lumMod val="85000"/>
                    <a:lumOff val="15000"/>
                  </a:schemeClr>
                </a:solidFill>
              </a:rPr>
              <a:t> </a:t>
            </a:r>
            <a:r>
              <a:rPr lang="fi-FI" sz="1300" b="1" dirty="0" err="1">
                <a:solidFill>
                  <a:schemeClr val="tx1">
                    <a:lumMod val="85000"/>
                    <a:lumOff val="15000"/>
                  </a:schemeClr>
                </a:solidFill>
              </a:rPr>
              <a:t>att</a:t>
            </a:r>
            <a:r>
              <a:rPr lang="fi-FI" sz="1300" b="1" dirty="0">
                <a:solidFill>
                  <a:schemeClr val="tx1">
                    <a:lumMod val="85000"/>
                    <a:lumOff val="15000"/>
                  </a:schemeClr>
                </a:solidFill>
              </a:rPr>
              <a:t> </a:t>
            </a:r>
            <a:r>
              <a:rPr lang="fi-FI" sz="1300" b="1" dirty="0" err="1">
                <a:solidFill>
                  <a:schemeClr val="tx1">
                    <a:lumMod val="85000"/>
                    <a:lumOff val="15000"/>
                  </a:schemeClr>
                </a:solidFill>
              </a:rPr>
              <a:t>utveckla</a:t>
            </a:r>
            <a:r>
              <a:rPr lang="fi-FI" sz="1300" b="1" dirty="0">
                <a:solidFill>
                  <a:schemeClr val="tx1">
                    <a:lumMod val="85000"/>
                    <a:lumOff val="15000"/>
                  </a:schemeClr>
                </a:solidFill>
              </a:rPr>
              <a:t>:</a:t>
            </a:r>
          </a:p>
          <a:p>
            <a:endParaRPr lang="fi-FI" sz="1300" b="1" dirty="0">
              <a:solidFill>
                <a:schemeClr val="tx1">
                  <a:lumMod val="85000"/>
                  <a:lumOff val="15000"/>
                </a:schemeClr>
              </a:solidFill>
            </a:endParaRPr>
          </a:p>
          <a:p>
            <a:pPr marL="285750" indent="-285750">
              <a:buFont typeface="Wingdings" pitchFamily="2" charset="2"/>
              <a:buChar char="Ø"/>
            </a:pPr>
            <a:r>
              <a:rPr lang="fi-FI" sz="1300" b="1" dirty="0" err="1">
                <a:solidFill>
                  <a:schemeClr val="tx1">
                    <a:lumMod val="85000"/>
                    <a:lumOff val="15000"/>
                  </a:schemeClr>
                </a:solidFill>
              </a:rPr>
              <a:t>Transporttjänster</a:t>
            </a:r>
            <a:r>
              <a:rPr lang="fi-FI" sz="1300" b="1" dirty="0">
                <a:solidFill>
                  <a:schemeClr val="tx1">
                    <a:lumMod val="85000"/>
                    <a:lumOff val="15000"/>
                  </a:schemeClr>
                </a:solidFill>
              </a:rPr>
              <a:t> </a:t>
            </a:r>
          </a:p>
          <a:p>
            <a:pPr marL="285750" indent="-285750">
              <a:buFont typeface="Wingdings" pitchFamily="2" charset="2"/>
              <a:buChar char="Ø"/>
            </a:pPr>
            <a:endParaRPr lang="fi-FI" sz="1300" b="1" dirty="0">
              <a:solidFill>
                <a:schemeClr val="tx1">
                  <a:lumMod val="85000"/>
                  <a:lumOff val="15000"/>
                </a:schemeClr>
              </a:solidFill>
            </a:endParaRPr>
          </a:p>
          <a:p>
            <a:pPr marL="285750" indent="-285750">
              <a:buFont typeface="Wingdings" pitchFamily="2" charset="2"/>
              <a:buChar char="Ø"/>
            </a:pPr>
            <a:r>
              <a:rPr lang="fi-FI" sz="1300" b="1" dirty="0">
                <a:solidFill>
                  <a:schemeClr val="tx1">
                    <a:lumMod val="85000"/>
                    <a:lumOff val="15000"/>
                  </a:schemeClr>
                </a:solidFill>
              </a:rPr>
              <a:t>Annan </a:t>
            </a:r>
            <a:r>
              <a:rPr lang="fi-FI" sz="1300" b="1" dirty="0" err="1">
                <a:solidFill>
                  <a:schemeClr val="tx1">
                    <a:lumMod val="85000"/>
                    <a:lumOff val="15000"/>
                  </a:schemeClr>
                </a:solidFill>
              </a:rPr>
              <a:t>turistbetjäning</a:t>
            </a:r>
            <a:endParaRPr lang="fi-FI" sz="1300" b="1" dirty="0">
              <a:solidFill>
                <a:schemeClr val="tx1">
                  <a:lumMod val="85000"/>
                  <a:lumOff val="15000"/>
                </a:schemeClr>
              </a:solidFill>
            </a:endParaRPr>
          </a:p>
          <a:p>
            <a:pPr marL="285750" indent="-285750">
              <a:buFont typeface="Wingdings" pitchFamily="2" charset="2"/>
              <a:buChar char="Ø"/>
            </a:pPr>
            <a:endParaRPr lang="fi-FI" sz="1300" b="1" dirty="0">
              <a:solidFill>
                <a:schemeClr val="tx1">
                  <a:lumMod val="85000"/>
                  <a:lumOff val="15000"/>
                </a:schemeClr>
              </a:solidFill>
            </a:endParaRPr>
          </a:p>
          <a:p>
            <a:pPr marL="285750" indent="-285750">
              <a:buFont typeface="Wingdings" pitchFamily="2" charset="2"/>
              <a:buChar char="Ø"/>
            </a:pPr>
            <a:r>
              <a:rPr lang="fi-FI" sz="1300" b="1" dirty="0" err="1">
                <a:solidFill>
                  <a:schemeClr val="tx1">
                    <a:lumMod val="85000"/>
                    <a:lumOff val="15000"/>
                  </a:schemeClr>
                </a:solidFill>
              </a:rPr>
              <a:t>Övernattningsutbud</a:t>
            </a:r>
            <a:endParaRPr lang="fi-FI" sz="1300" b="1" dirty="0">
              <a:solidFill>
                <a:schemeClr val="tx1">
                  <a:lumMod val="85000"/>
                  <a:lumOff val="15000"/>
                </a:schemeClr>
              </a:solidFill>
            </a:endParaRPr>
          </a:p>
        </p:txBody>
      </p:sp>
      <p:sp>
        <p:nvSpPr>
          <p:cNvPr id="24" name="TextBox 23">
            <a:extLst>
              <a:ext uri="{FF2B5EF4-FFF2-40B4-BE49-F238E27FC236}">
                <a16:creationId xmlns:a16="http://schemas.microsoft.com/office/drawing/2014/main" id="{283FB144-9517-2C4B-A8FF-33F1D133A091}"/>
              </a:ext>
            </a:extLst>
          </p:cNvPr>
          <p:cNvSpPr txBox="1"/>
          <p:nvPr/>
        </p:nvSpPr>
        <p:spPr>
          <a:xfrm>
            <a:off x="6915152" y="2829225"/>
            <a:ext cx="4328581" cy="2292935"/>
          </a:xfrm>
          <a:prstGeom prst="rect">
            <a:avLst/>
          </a:prstGeom>
          <a:noFill/>
        </p:spPr>
        <p:txBody>
          <a:bodyPr wrap="square" rtlCol="0">
            <a:spAutoFit/>
          </a:bodyPr>
          <a:lstStyle/>
          <a:p>
            <a:r>
              <a:rPr lang="fi-FI" sz="1300" b="1">
                <a:solidFill>
                  <a:schemeClr val="bg1"/>
                </a:solidFill>
              </a:rPr>
              <a:t>Välitön vaikutus on päivävierailijoiden lisäys kaupoissa ja ruokailupalveluissa.</a:t>
            </a:r>
          </a:p>
          <a:p>
            <a:endParaRPr lang="fi-FI" sz="1300" b="1">
              <a:solidFill>
                <a:schemeClr val="bg1"/>
              </a:solidFill>
            </a:endParaRPr>
          </a:p>
          <a:p>
            <a:endParaRPr lang="fi-FI" sz="1300" b="1">
              <a:solidFill>
                <a:schemeClr val="bg1"/>
              </a:solidFill>
            </a:endParaRPr>
          </a:p>
          <a:p>
            <a:r>
              <a:rPr lang="fi-FI" sz="1300" b="1">
                <a:solidFill>
                  <a:schemeClr val="bg1"/>
                </a:solidFill>
              </a:rPr>
              <a:t>Kehitettävää:</a:t>
            </a:r>
          </a:p>
          <a:p>
            <a:endParaRPr lang="fi-FI" sz="1300" b="1">
              <a:solidFill>
                <a:schemeClr val="bg1"/>
              </a:solidFill>
            </a:endParaRPr>
          </a:p>
          <a:p>
            <a:pPr marL="285750" indent="-285750">
              <a:buFont typeface="Wingdings" pitchFamily="2" charset="2"/>
              <a:buChar char="Ø"/>
            </a:pPr>
            <a:r>
              <a:rPr lang="fi-FI" sz="1300" b="1">
                <a:solidFill>
                  <a:schemeClr val="bg1"/>
                </a:solidFill>
              </a:rPr>
              <a:t>Kuljetuspalvelut</a:t>
            </a:r>
          </a:p>
          <a:p>
            <a:pPr marL="285750" indent="-285750">
              <a:buFont typeface="Wingdings" pitchFamily="2" charset="2"/>
              <a:buChar char="Ø"/>
            </a:pPr>
            <a:endParaRPr lang="fi-FI" sz="1300" b="1">
              <a:solidFill>
                <a:schemeClr val="bg1"/>
              </a:solidFill>
            </a:endParaRPr>
          </a:p>
          <a:p>
            <a:pPr marL="285750" indent="-285750">
              <a:buFont typeface="Wingdings" pitchFamily="2" charset="2"/>
              <a:buChar char="Ø"/>
            </a:pPr>
            <a:r>
              <a:rPr lang="fi-FI" sz="1300" b="1">
                <a:solidFill>
                  <a:schemeClr val="bg1"/>
                </a:solidFill>
              </a:rPr>
              <a:t>Muut matkailupalvelut</a:t>
            </a:r>
          </a:p>
          <a:p>
            <a:pPr marL="285750" indent="-285750">
              <a:buFont typeface="Wingdings" pitchFamily="2" charset="2"/>
              <a:buChar char="Ø"/>
            </a:pPr>
            <a:endParaRPr lang="fi-FI" sz="1300" b="1">
              <a:solidFill>
                <a:schemeClr val="bg1"/>
              </a:solidFill>
            </a:endParaRPr>
          </a:p>
          <a:p>
            <a:pPr marL="285750" indent="-285750">
              <a:buFont typeface="Wingdings" pitchFamily="2" charset="2"/>
              <a:buChar char="Ø"/>
            </a:pPr>
            <a:r>
              <a:rPr lang="fi-FI" sz="1300" b="1">
                <a:solidFill>
                  <a:schemeClr val="bg1"/>
                </a:solidFill>
              </a:rPr>
              <a:t>Yöpymispalvelut</a:t>
            </a:r>
          </a:p>
        </p:txBody>
      </p:sp>
      <p:sp>
        <p:nvSpPr>
          <p:cNvPr id="19" name="TextBox 18">
            <a:extLst>
              <a:ext uri="{FF2B5EF4-FFF2-40B4-BE49-F238E27FC236}">
                <a16:creationId xmlns:a16="http://schemas.microsoft.com/office/drawing/2014/main" id="{DBA3B671-55D2-3C46-A201-24C32526D7DE}"/>
              </a:ext>
            </a:extLst>
          </p:cNvPr>
          <p:cNvSpPr txBox="1"/>
          <p:nvPr/>
        </p:nvSpPr>
        <p:spPr>
          <a:xfrm>
            <a:off x="819151" y="6114334"/>
            <a:ext cx="4861065"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Henry &amp; Co. on Unsplash </a:t>
            </a:r>
            <a:r>
              <a:rPr lang="en-GB" sz="800"/>
              <a:t>https://unsplash.com/photos/mjPs0heWsek</a:t>
            </a:r>
            <a:endParaRPr lang="fi-FI" sz="80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F6D463F1-3768-A142-85B7-FAA4A28647C3}"/>
              </a:ext>
            </a:extLst>
          </p:cNvPr>
          <p:cNvSpPr>
            <a:spLocks noGrp="1"/>
          </p:cNvSpPr>
          <p:nvPr>
            <p:ph type="sldNum" sz="quarter" idx="12"/>
          </p:nvPr>
        </p:nvSpPr>
        <p:spPr/>
        <p:txBody>
          <a:bodyPr/>
          <a:lstStyle/>
          <a:p>
            <a:fld id="{0DDAE6D7-7798-40F7-910A-F7FBD39DBC25}" type="slidenum">
              <a:rPr lang="sv-SE" smtClean="0"/>
              <a:pPr/>
              <a:t>30</a:t>
            </a:fld>
            <a:endParaRPr lang="sv-SE"/>
          </a:p>
        </p:txBody>
      </p:sp>
      <p:sp>
        <p:nvSpPr>
          <p:cNvPr id="21" name="TextBox 20">
            <a:extLst>
              <a:ext uri="{FF2B5EF4-FFF2-40B4-BE49-F238E27FC236}">
                <a16:creationId xmlns:a16="http://schemas.microsoft.com/office/drawing/2014/main" id="{751DD1E5-A423-5B49-B35B-F98D97A3A930}"/>
              </a:ext>
            </a:extLst>
          </p:cNvPr>
          <p:cNvSpPr txBox="1"/>
          <p:nvPr/>
        </p:nvSpPr>
        <p:spPr>
          <a:xfrm>
            <a:off x="6920148" y="6114334"/>
            <a:ext cx="4861065"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JKMM 2019</a:t>
            </a:r>
          </a:p>
        </p:txBody>
      </p:sp>
      <p:sp>
        <p:nvSpPr>
          <p:cNvPr id="23" name="Graphic 20">
            <a:extLst>
              <a:ext uri="{FF2B5EF4-FFF2-40B4-BE49-F238E27FC236}">
                <a16:creationId xmlns:a16="http://schemas.microsoft.com/office/drawing/2014/main" id="{51278DB7-E91B-7841-AF42-789348482BD0}"/>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25" name="Rectangle 24">
            <a:extLst>
              <a:ext uri="{FF2B5EF4-FFF2-40B4-BE49-F238E27FC236}">
                <a16:creationId xmlns:a16="http://schemas.microsoft.com/office/drawing/2014/main" id="{57280E79-8B60-114B-B938-BAD09EF4668A}"/>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26" name="Picture 4" descr="Logo, company name&#10;&#10;Description automatically generated">
            <a:extLst>
              <a:ext uri="{FF2B5EF4-FFF2-40B4-BE49-F238E27FC236}">
                <a16:creationId xmlns:a16="http://schemas.microsoft.com/office/drawing/2014/main" id="{D86BAFE6-AACA-304F-9492-8DA92AF8A1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295479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9ECF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33F74A-655C-314F-BD0A-F5483D8C52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4132" y="5788"/>
            <a:ext cx="11057868" cy="6852212"/>
          </a:xfrm>
          <a:prstGeom prst="rect">
            <a:avLst/>
          </a:prstGeom>
        </p:spPr>
      </p:pic>
      <p:sp>
        <p:nvSpPr>
          <p:cNvPr id="15" name="Rectangle 14">
            <a:extLst>
              <a:ext uri="{FF2B5EF4-FFF2-40B4-BE49-F238E27FC236}">
                <a16:creationId xmlns:a16="http://schemas.microsoft.com/office/drawing/2014/main" id="{BA6B5E9D-9BBE-FB45-A170-AD3442E9AB61}"/>
              </a:ext>
            </a:extLst>
          </p:cNvPr>
          <p:cNvSpPr/>
          <p:nvPr/>
        </p:nvSpPr>
        <p:spPr>
          <a:xfrm>
            <a:off x="0" y="5697538"/>
            <a:ext cx="3251200" cy="1160462"/>
          </a:xfrm>
          <a:prstGeom prst="rect">
            <a:avLst/>
          </a:prstGeom>
          <a:gradFill flip="none" rotWithShape="1">
            <a:gsLst>
              <a:gs pos="98000">
                <a:srgbClr val="C4E5F2"/>
              </a:gs>
              <a:gs pos="100000">
                <a:srgbClr val="BFDEEA"/>
              </a:gs>
              <a:gs pos="0">
                <a:srgbClr val="C9ECFA"/>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Slide Number Placeholder 2">
            <a:extLst>
              <a:ext uri="{FF2B5EF4-FFF2-40B4-BE49-F238E27FC236}">
                <a16:creationId xmlns:a16="http://schemas.microsoft.com/office/drawing/2014/main" id="{47FA59B3-52A2-D94B-8EBA-342263C0DE69}"/>
              </a:ext>
            </a:extLst>
          </p:cNvPr>
          <p:cNvSpPr>
            <a:spLocks noGrp="1"/>
          </p:cNvSpPr>
          <p:nvPr>
            <p:ph type="sldNum" sz="quarter" idx="12"/>
          </p:nvPr>
        </p:nvSpPr>
        <p:spPr/>
        <p:txBody>
          <a:bodyPr/>
          <a:lstStyle/>
          <a:p>
            <a:fld id="{0DDAE6D7-7798-40F7-910A-F7FBD39DBC25}" type="slidenum">
              <a:rPr lang="sv-SE" smtClean="0"/>
              <a:pPr/>
              <a:t>31</a:t>
            </a:fld>
            <a:endParaRPr lang="sv-SE"/>
          </a:p>
        </p:txBody>
      </p:sp>
      <p:sp>
        <p:nvSpPr>
          <p:cNvPr id="37" name="Rectangle 36">
            <a:extLst>
              <a:ext uri="{FF2B5EF4-FFF2-40B4-BE49-F238E27FC236}">
                <a16:creationId xmlns:a16="http://schemas.microsoft.com/office/drawing/2014/main" id="{5AA0F335-04F5-FC44-BB95-D5320AAD71EA}"/>
              </a:ext>
            </a:extLst>
          </p:cNvPr>
          <p:cNvSpPr/>
          <p:nvPr/>
        </p:nvSpPr>
        <p:spPr>
          <a:xfrm>
            <a:off x="1139049" y="3266996"/>
            <a:ext cx="3875371" cy="593542"/>
          </a:xfrm>
          <a:prstGeom prst="rect">
            <a:avLst/>
          </a:prstGeom>
          <a:solidFill>
            <a:srgbClr val="C9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ctangle 37">
            <a:extLst>
              <a:ext uri="{FF2B5EF4-FFF2-40B4-BE49-F238E27FC236}">
                <a16:creationId xmlns:a16="http://schemas.microsoft.com/office/drawing/2014/main" id="{238ED7EF-0E35-1E41-AA0F-6865789BB5F5}"/>
              </a:ext>
            </a:extLst>
          </p:cNvPr>
          <p:cNvSpPr/>
          <p:nvPr/>
        </p:nvSpPr>
        <p:spPr>
          <a:xfrm>
            <a:off x="1139049" y="3744031"/>
            <a:ext cx="3875371" cy="593542"/>
          </a:xfrm>
          <a:prstGeom prst="rect">
            <a:avLst/>
          </a:prstGeom>
          <a:solidFill>
            <a:srgbClr val="C9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ctangle 38">
            <a:extLst>
              <a:ext uri="{FF2B5EF4-FFF2-40B4-BE49-F238E27FC236}">
                <a16:creationId xmlns:a16="http://schemas.microsoft.com/office/drawing/2014/main" id="{469181B3-7AF7-964C-96B7-5854DCC26C7D}"/>
              </a:ext>
            </a:extLst>
          </p:cNvPr>
          <p:cNvSpPr/>
          <p:nvPr/>
        </p:nvSpPr>
        <p:spPr>
          <a:xfrm>
            <a:off x="2552700" y="2600997"/>
            <a:ext cx="2659245" cy="593542"/>
          </a:xfrm>
          <a:prstGeom prst="rect">
            <a:avLst/>
          </a:prstGeom>
          <a:solidFill>
            <a:srgbClr val="C9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a:extLst>
              <a:ext uri="{FF2B5EF4-FFF2-40B4-BE49-F238E27FC236}">
                <a16:creationId xmlns:a16="http://schemas.microsoft.com/office/drawing/2014/main" id="{6F6486A0-0385-3F4E-A21F-9668DB281300}"/>
              </a:ext>
            </a:extLst>
          </p:cNvPr>
          <p:cNvSpPr/>
          <p:nvPr/>
        </p:nvSpPr>
        <p:spPr>
          <a:xfrm>
            <a:off x="0" y="-46036"/>
            <a:ext cx="12192000" cy="6858000"/>
          </a:xfrm>
          <a:prstGeom prst="rect">
            <a:avLst/>
          </a:prstGeom>
          <a:gradFill>
            <a:gsLst>
              <a:gs pos="74000">
                <a:schemeClr val="accent1">
                  <a:lumMod val="0"/>
                  <a:lumOff val="100000"/>
                  <a:alpha val="0"/>
                </a:schemeClr>
              </a:gs>
              <a:gs pos="83000">
                <a:schemeClr val="bg1">
                  <a:alpha val="35000"/>
                </a:schemeClr>
              </a:gs>
              <a:gs pos="100000">
                <a:schemeClr val="bg1">
                  <a:alpha val="82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ctangle 43">
            <a:extLst>
              <a:ext uri="{FF2B5EF4-FFF2-40B4-BE49-F238E27FC236}">
                <a16:creationId xmlns:a16="http://schemas.microsoft.com/office/drawing/2014/main" id="{7F6FE4AC-02B7-ED45-867B-CC1A9464D6A4}"/>
              </a:ext>
            </a:extLst>
          </p:cNvPr>
          <p:cNvSpPr/>
          <p:nvPr/>
        </p:nvSpPr>
        <p:spPr>
          <a:xfrm>
            <a:off x="1313514" y="5681787"/>
            <a:ext cx="3875371" cy="593542"/>
          </a:xfrm>
          <a:prstGeom prst="rect">
            <a:avLst/>
          </a:prstGeom>
          <a:solidFill>
            <a:srgbClr val="C9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Box 12">
            <a:extLst>
              <a:ext uri="{FF2B5EF4-FFF2-40B4-BE49-F238E27FC236}">
                <a16:creationId xmlns:a16="http://schemas.microsoft.com/office/drawing/2014/main" id="{02EF3752-302B-624A-ADC5-C276525FAEAE}"/>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Maanmittauslaitos https://asiointi.maanmittauslaitos.fi/karttapaikka/</a:t>
            </a:r>
          </a:p>
        </p:txBody>
      </p:sp>
      <p:pic>
        <p:nvPicPr>
          <p:cNvPr id="14" name="Picture 13">
            <a:extLst>
              <a:ext uri="{FF2B5EF4-FFF2-40B4-BE49-F238E27FC236}">
                <a16:creationId xmlns:a16="http://schemas.microsoft.com/office/drawing/2014/main" id="{41BB53BF-5971-0149-822F-A9FB740C8B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16" name="Rectangle 15">
            <a:extLst>
              <a:ext uri="{FF2B5EF4-FFF2-40B4-BE49-F238E27FC236}">
                <a16:creationId xmlns:a16="http://schemas.microsoft.com/office/drawing/2014/main" id="{A577CCEA-1B5C-2240-8D4A-A636798FA902}"/>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1" name="Picture 7" descr="A picture containing shape&#10;&#10;Description automatically generated">
            <a:extLst>
              <a:ext uri="{FF2B5EF4-FFF2-40B4-BE49-F238E27FC236}">
                <a16:creationId xmlns:a16="http://schemas.microsoft.com/office/drawing/2014/main" id="{9679D22C-C0DA-1F43-8CB8-8DA66CDC0C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
        <p:nvSpPr>
          <p:cNvPr id="4" name="Oval 3">
            <a:extLst>
              <a:ext uri="{FF2B5EF4-FFF2-40B4-BE49-F238E27FC236}">
                <a16:creationId xmlns:a16="http://schemas.microsoft.com/office/drawing/2014/main" id="{00538261-1FDB-7444-84C2-3A27972FFABA}"/>
              </a:ext>
            </a:extLst>
          </p:cNvPr>
          <p:cNvSpPr/>
          <p:nvPr/>
        </p:nvSpPr>
        <p:spPr>
          <a:xfrm rot="19076322">
            <a:off x="5725943" y="175822"/>
            <a:ext cx="2374464" cy="4453123"/>
          </a:xfrm>
          <a:prstGeom prst="ellipse">
            <a:avLst/>
          </a:prstGeom>
          <a:noFill/>
          <a:ln w="63500">
            <a:solidFill>
              <a:srgbClr val="BB9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Oval 19">
            <a:extLst>
              <a:ext uri="{FF2B5EF4-FFF2-40B4-BE49-F238E27FC236}">
                <a16:creationId xmlns:a16="http://schemas.microsoft.com/office/drawing/2014/main" id="{09D70EA4-A7ED-6144-8CB9-B20CE404259B}"/>
              </a:ext>
            </a:extLst>
          </p:cNvPr>
          <p:cNvSpPr/>
          <p:nvPr/>
        </p:nvSpPr>
        <p:spPr>
          <a:xfrm>
            <a:off x="7936126" y="3269987"/>
            <a:ext cx="305830" cy="30583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TextBox 39">
            <a:extLst>
              <a:ext uri="{FF2B5EF4-FFF2-40B4-BE49-F238E27FC236}">
                <a16:creationId xmlns:a16="http://schemas.microsoft.com/office/drawing/2014/main" id="{EB444250-D408-1747-B576-84BC59F020C5}"/>
              </a:ext>
            </a:extLst>
          </p:cNvPr>
          <p:cNvSpPr txBox="1"/>
          <p:nvPr/>
        </p:nvSpPr>
        <p:spPr>
          <a:xfrm>
            <a:off x="819152" y="2527805"/>
            <a:ext cx="3732971" cy="338554"/>
          </a:xfrm>
          <a:prstGeom prst="rect">
            <a:avLst/>
          </a:prstGeom>
          <a:noFill/>
        </p:spPr>
        <p:txBody>
          <a:bodyPr wrap="square" rtlCol="0">
            <a:spAutoFit/>
          </a:bodyPr>
          <a:lstStyle/>
          <a:p>
            <a:r>
              <a:rPr lang="fi-FI" sz="1600" b="1" spc="300" dirty="0" err="1">
                <a:solidFill>
                  <a:schemeClr val="tx1">
                    <a:lumMod val="85000"/>
                    <a:lumOff val="15000"/>
                  </a:schemeClr>
                </a:solidFill>
              </a:rPr>
              <a:t>AKTIVITEETTI-AKSELI</a:t>
            </a:r>
          </a:p>
        </p:txBody>
      </p:sp>
      <p:sp>
        <p:nvSpPr>
          <p:cNvPr id="41" name="TextBox 40">
            <a:extLst>
              <a:ext uri="{FF2B5EF4-FFF2-40B4-BE49-F238E27FC236}">
                <a16:creationId xmlns:a16="http://schemas.microsoft.com/office/drawing/2014/main" id="{72E60151-36C4-BA44-93AD-3789463A78B9}"/>
              </a:ext>
            </a:extLst>
          </p:cNvPr>
          <p:cNvSpPr txBox="1"/>
          <p:nvPr/>
        </p:nvSpPr>
        <p:spPr>
          <a:xfrm>
            <a:off x="819153" y="1426589"/>
            <a:ext cx="3732970" cy="692497"/>
          </a:xfrm>
          <a:prstGeom prst="rect">
            <a:avLst/>
          </a:prstGeom>
          <a:noFill/>
        </p:spPr>
        <p:txBody>
          <a:bodyPr wrap="square" rtlCol="0">
            <a:spAutoFit/>
          </a:bodyPr>
          <a:lstStyle/>
          <a:p>
            <a:r>
              <a:rPr lang="fi-FI" sz="1300" b="1">
                <a:solidFill>
                  <a:schemeClr val="tx1">
                    <a:lumMod val="85000"/>
                    <a:lumOff val="15000"/>
                  </a:schemeClr>
                </a:solidFill>
              </a:rPr>
              <a:t>Kulturkvarteret kommer att bli en östra</a:t>
            </a:r>
            <a:br>
              <a:rPr lang="fi-FI" sz="1300" b="1">
                <a:solidFill>
                  <a:schemeClr val="tx1">
                    <a:lumMod val="85000"/>
                    <a:lumOff val="15000"/>
                  </a:schemeClr>
                </a:solidFill>
              </a:rPr>
            </a:br>
            <a:r>
              <a:rPr lang="fi-FI" sz="1300" b="1">
                <a:solidFill>
                  <a:schemeClr val="tx1">
                    <a:lumMod val="85000"/>
                    <a:lumOff val="15000"/>
                  </a:schemeClr>
                </a:solidFill>
              </a:rPr>
              <a:t>fästpunkt för en aktivitetsaxel västerut </a:t>
            </a:r>
            <a:br>
              <a:rPr lang="fi-FI" sz="1300" b="1">
                <a:solidFill>
                  <a:schemeClr val="tx1">
                    <a:lumMod val="85000"/>
                    <a:lumOff val="15000"/>
                  </a:schemeClr>
                </a:solidFill>
              </a:rPr>
            </a:br>
            <a:r>
              <a:rPr lang="fi-FI" sz="1300" b="1">
                <a:solidFill>
                  <a:schemeClr val="tx1">
                    <a:lumMod val="85000"/>
                    <a:lumOff val="15000"/>
                  </a:schemeClr>
                </a:solidFill>
              </a:rPr>
              <a:t>till Stallörsparken och Norra hamnen.</a:t>
            </a:r>
          </a:p>
        </p:txBody>
      </p:sp>
      <p:sp>
        <p:nvSpPr>
          <p:cNvPr id="42" name="TextBox 41">
            <a:extLst>
              <a:ext uri="{FF2B5EF4-FFF2-40B4-BE49-F238E27FC236}">
                <a16:creationId xmlns:a16="http://schemas.microsoft.com/office/drawing/2014/main" id="{C19BC0A8-CD69-4645-B807-C7A009D6E2B3}"/>
              </a:ext>
            </a:extLst>
          </p:cNvPr>
          <p:cNvSpPr txBox="1"/>
          <p:nvPr/>
        </p:nvSpPr>
        <p:spPr>
          <a:xfrm>
            <a:off x="819153" y="2986783"/>
            <a:ext cx="3061135" cy="892552"/>
          </a:xfrm>
          <a:prstGeom prst="rect">
            <a:avLst/>
          </a:prstGeom>
          <a:noFill/>
        </p:spPr>
        <p:txBody>
          <a:bodyPr wrap="square" rtlCol="0">
            <a:spAutoFit/>
          </a:bodyPr>
          <a:lstStyle/>
          <a:p>
            <a:r>
              <a:rPr lang="fi-FI" sz="1300">
                <a:solidFill>
                  <a:schemeClr val="tx1">
                    <a:lumMod val="85000"/>
                    <a:lumOff val="15000"/>
                  </a:schemeClr>
                </a:solidFill>
              </a:rPr>
              <a:t>Kulttuurikortteli muodostaa itäisen kiinnekohdan länteenpäin Stallörin puistoon ja Pohjoissatamaan ulottuvalle aktiviteettiakselille.</a:t>
            </a:r>
          </a:p>
        </p:txBody>
      </p:sp>
      <p:sp>
        <p:nvSpPr>
          <p:cNvPr id="43" name="TextBox 42">
            <a:extLst>
              <a:ext uri="{FF2B5EF4-FFF2-40B4-BE49-F238E27FC236}">
                <a16:creationId xmlns:a16="http://schemas.microsoft.com/office/drawing/2014/main" id="{52377636-584B-1D48-B20E-CD299091B432}"/>
              </a:ext>
            </a:extLst>
          </p:cNvPr>
          <p:cNvSpPr txBox="1"/>
          <p:nvPr/>
        </p:nvSpPr>
        <p:spPr>
          <a:xfrm>
            <a:off x="819152" y="944279"/>
            <a:ext cx="3732972" cy="338554"/>
          </a:xfrm>
          <a:prstGeom prst="rect">
            <a:avLst/>
          </a:prstGeom>
          <a:noFill/>
        </p:spPr>
        <p:txBody>
          <a:bodyPr wrap="square" rtlCol="0">
            <a:spAutoFit/>
          </a:bodyPr>
          <a:lstStyle/>
          <a:p>
            <a:r>
              <a:rPr lang="fi-FI" sz="1600" b="1" spc="300" dirty="0" err="1">
                <a:solidFill>
                  <a:schemeClr val="tx1">
                    <a:lumMod val="85000"/>
                    <a:lumOff val="15000"/>
                  </a:schemeClr>
                </a:solidFill>
              </a:rPr>
              <a:t>AKTIVITETSAXEL</a:t>
            </a:r>
          </a:p>
        </p:txBody>
      </p:sp>
    </p:spTree>
    <p:extLst>
      <p:ext uri="{BB962C8B-B14F-4D97-AF65-F5344CB8AC3E}">
        <p14:creationId xmlns:p14="http://schemas.microsoft.com/office/powerpoint/2010/main" val="163754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9ECFA"/>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533F74A-655C-314F-BD0A-F5483D8C52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4132" y="5788"/>
            <a:ext cx="11057868" cy="6852212"/>
          </a:xfrm>
          <a:prstGeom prst="rect">
            <a:avLst/>
          </a:prstGeom>
        </p:spPr>
      </p:pic>
      <p:sp>
        <p:nvSpPr>
          <p:cNvPr id="15" name="Rectangle 14">
            <a:extLst>
              <a:ext uri="{FF2B5EF4-FFF2-40B4-BE49-F238E27FC236}">
                <a16:creationId xmlns:a16="http://schemas.microsoft.com/office/drawing/2014/main" id="{BA6B5E9D-9BBE-FB45-A170-AD3442E9AB61}"/>
              </a:ext>
            </a:extLst>
          </p:cNvPr>
          <p:cNvSpPr/>
          <p:nvPr/>
        </p:nvSpPr>
        <p:spPr>
          <a:xfrm>
            <a:off x="0" y="5697538"/>
            <a:ext cx="3251200" cy="1160462"/>
          </a:xfrm>
          <a:prstGeom prst="rect">
            <a:avLst/>
          </a:prstGeom>
          <a:gradFill flip="none" rotWithShape="1">
            <a:gsLst>
              <a:gs pos="98000">
                <a:srgbClr val="C4E5F2"/>
              </a:gs>
              <a:gs pos="100000">
                <a:srgbClr val="BFDEEA"/>
              </a:gs>
              <a:gs pos="0">
                <a:srgbClr val="C9ECFA"/>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Slide Number Placeholder 2">
            <a:extLst>
              <a:ext uri="{FF2B5EF4-FFF2-40B4-BE49-F238E27FC236}">
                <a16:creationId xmlns:a16="http://schemas.microsoft.com/office/drawing/2014/main" id="{47FA59B3-52A2-D94B-8EBA-342263C0DE69}"/>
              </a:ext>
            </a:extLst>
          </p:cNvPr>
          <p:cNvSpPr>
            <a:spLocks noGrp="1"/>
          </p:cNvSpPr>
          <p:nvPr>
            <p:ph type="sldNum" sz="quarter" idx="12"/>
          </p:nvPr>
        </p:nvSpPr>
        <p:spPr/>
        <p:txBody>
          <a:bodyPr/>
          <a:lstStyle/>
          <a:p>
            <a:fld id="{0DDAE6D7-7798-40F7-910A-F7FBD39DBC25}" type="slidenum">
              <a:rPr lang="sv-SE" smtClean="0"/>
              <a:pPr/>
              <a:t>32</a:t>
            </a:fld>
            <a:endParaRPr lang="sv-SE"/>
          </a:p>
        </p:txBody>
      </p:sp>
      <p:sp>
        <p:nvSpPr>
          <p:cNvPr id="37" name="Rectangle 36">
            <a:extLst>
              <a:ext uri="{FF2B5EF4-FFF2-40B4-BE49-F238E27FC236}">
                <a16:creationId xmlns:a16="http://schemas.microsoft.com/office/drawing/2014/main" id="{5AA0F335-04F5-FC44-BB95-D5320AAD71EA}"/>
              </a:ext>
            </a:extLst>
          </p:cNvPr>
          <p:cNvSpPr/>
          <p:nvPr/>
        </p:nvSpPr>
        <p:spPr>
          <a:xfrm>
            <a:off x="1139049" y="3266996"/>
            <a:ext cx="3875371" cy="593542"/>
          </a:xfrm>
          <a:prstGeom prst="rect">
            <a:avLst/>
          </a:prstGeom>
          <a:solidFill>
            <a:srgbClr val="C9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ctangle 37">
            <a:extLst>
              <a:ext uri="{FF2B5EF4-FFF2-40B4-BE49-F238E27FC236}">
                <a16:creationId xmlns:a16="http://schemas.microsoft.com/office/drawing/2014/main" id="{238ED7EF-0E35-1E41-AA0F-6865789BB5F5}"/>
              </a:ext>
            </a:extLst>
          </p:cNvPr>
          <p:cNvSpPr/>
          <p:nvPr/>
        </p:nvSpPr>
        <p:spPr>
          <a:xfrm>
            <a:off x="1139049" y="3744031"/>
            <a:ext cx="3875371" cy="593542"/>
          </a:xfrm>
          <a:prstGeom prst="rect">
            <a:avLst/>
          </a:prstGeom>
          <a:solidFill>
            <a:srgbClr val="C9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ctangle 38">
            <a:extLst>
              <a:ext uri="{FF2B5EF4-FFF2-40B4-BE49-F238E27FC236}">
                <a16:creationId xmlns:a16="http://schemas.microsoft.com/office/drawing/2014/main" id="{469181B3-7AF7-964C-96B7-5854DCC26C7D}"/>
              </a:ext>
            </a:extLst>
          </p:cNvPr>
          <p:cNvSpPr/>
          <p:nvPr/>
        </p:nvSpPr>
        <p:spPr>
          <a:xfrm>
            <a:off x="2552700" y="2600997"/>
            <a:ext cx="2659245" cy="593542"/>
          </a:xfrm>
          <a:prstGeom prst="rect">
            <a:avLst/>
          </a:prstGeom>
          <a:solidFill>
            <a:srgbClr val="C9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ctangle 18">
            <a:extLst>
              <a:ext uri="{FF2B5EF4-FFF2-40B4-BE49-F238E27FC236}">
                <a16:creationId xmlns:a16="http://schemas.microsoft.com/office/drawing/2014/main" id="{6F6486A0-0385-3F4E-A21F-9668DB281300}"/>
              </a:ext>
            </a:extLst>
          </p:cNvPr>
          <p:cNvSpPr/>
          <p:nvPr/>
        </p:nvSpPr>
        <p:spPr>
          <a:xfrm>
            <a:off x="0" y="0"/>
            <a:ext cx="12192000" cy="6858000"/>
          </a:xfrm>
          <a:prstGeom prst="rect">
            <a:avLst/>
          </a:prstGeom>
          <a:gradFill>
            <a:gsLst>
              <a:gs pos="74000">
                <a:schemeClr val="accent1">
                  <a:lumMod val="0"/>
                  <a:lumOff val="100000"/>
                  <a:alpha val="0"/>
                </a:schemeClr>
              </a:gs>
              <a:gs pos="83000">
                <a:schemeClr val="bg1">
                  <a:alpha val="35000"/>
                </a:schemeClr>
              </a:gs>
              <a:gs pos="100000">
                <a:schemeClr val="bg1">
                  <a:alpha val="82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ctangle 43">
            <a:extLst>
              <a:ext uri="{FF2B5EF4-FFF2-40B4-BE49-F238E27FC236}">
                <a16:creationId xmlns:a16="http://schemas.microsoft.com/office/drawing/2014/main" id="{7F6FE4AC-02B7-ED45-867B-CC1A9464D6A4}"/>
              </a:ext>
            </a:extLst>
          </p:cNvPr>
          <p:cNvSpPr/>
          <p:nvPr/>
        </p:nvSpPr>
        <p:spPr>
          <a:xfrm>
            <a:off x="1313514" y="5681787"/>
            <a:ext cx="3875371" cy="593542"/>
          </a:xfrm>
          <a:prstGeom prst="rect">
            <a:avLst/>
          </a:prstGeom>
          <a:solidFill>
            <a:srgbClr val="C9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Box 12">
            <a:extLst>
              <a:ext uri="{FF2B5EF4-FFF2-40B4-BE49-F238E27FC236}">
                <a16:creationId xmlns:a16="http://schemas.microsoft.com/office/drawing/2014/main" id="{02EF3752-302B-624A-ADC5-C276525FAEAE}"/>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Maanmittauslaitos https://asiointi.maanmittauslaitos.fi/karttapaikka/</a:t>
            </a:r>
          </a:p>
        </p:txBody>
      </p:sp>
      <p:pic>
        <p:nvPicPr>
          <p:cNvPr id="14" name="Picture 13">
            <a:extLst>
              <a:ext uri="{FF2B5EF4-FFF2-40B4-BE49-F238E27FC236}">
                <a16:creationId xmlns:a16="http://schemas.microsoft.com/office/drawing/2014/main" id="{41BB53BF-5971-0149-822F-A9FB740C8B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16" name="Rectangle 15">
            <a:extLst>
              <a:ext uri="{FF2B5EF4-FFF2-40B4-BE49-F238E27FC236}">
                <a16:creationId xmlns:a16="http://schemas.microsoft.com/office/drawing/2014/main" id="{A577CCEA-1B5C-2240-8D4A-A636798FA902}"/>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1" name="Picture 7" descr="A picture containing shape&#10;&#10;Description automatically generated">
            <a:extLst>
              <a:ext uri="{FF2B5EF4-FFF2-40B4-BE49-F238E27FC236}">
                <a16:creationId xmlns:a16="http://schemas.microsoft.com/office/drawing/2014/main" id="{9679D22C-C0DA-1F43-8CB8-8DA66CDC0C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
        <p:nvSpPr>
          <p:cNvPr id="22" name="Oval 21">
            <a:extLst>
              <a:ext uri="{FF2B5EF4-FFF2-40B4-BE49-F238E27FC236}">
                <a16:creationId xmlns:a16="http://schemas.microsoft.com/office/drawing/2014/main" id="{41CD1547-8A9E-9E4B-8399-DF7B089C20BB}"/>
              </a:ext>
            </a:extLst>
          </p:cNvPr>
          <p:cNvSpPr/>
          <p:nvPr/>
        </p:nvSpPr>
        <p:spPr>
          <a:xfrm rot="19076322">
            <a:off x="5725943" y="175822"/>
            <a:ext cx="2374464" cy="4453123"/>
          </a:xfrm>
          <a:prstGeom prst="ellipse">
            <a:avLst/>
          </a:prstGeom>
          <a:noFill/>
          <a:ln w="63500">
            <a:solidFill>
              <a:srgbClr val="BB9056">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Oval 23">
            <a:extLst>
              <a:ext uri="{FF2B5EF4-FFF2-40B4-BE49-F238E27FC236}">
                <a16:creationId xmlns:a16="http://schemas.microsoft.com/office/drawing/2014/main" id="{86F5EBBC-5851-AE4B-802C-E76B5A0EF219}"/>
              </a:ext>
            </a:extLst>
          </p:cNvPr>
          <p:cNvSpPr/>
          <p:nvPr/>
        </p:nvSpPr>
        <p:spPr>
          <a:xfrm>
            <a:off x="7936126" y="3269987"/>
            <a:ext cx="305830" cy="30583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Box 24">
            <a:extLst>
              <a:ext uri="{FF2B5EF4-FFF2-40B4-BE49-F238E27FC236}">
                <a16:creationId xmlns:a16="http://schemas.microsoft.com/office/drawing/2014/main" id="{6B67561B-60FC-FA4D-B69A-FCC4995BF838}"/>
              </a:ext>
            </a:extLst>
          </p:cNvPr>
          <p:cNvSpPr txBox="1"/>
          <p:nvPr/>
        </p:nvSpPr>
        <p:spPr>
          <a:xfrm>
            <a:off x="819152" y="1367198"/>
            <a:ext cx="3732971" cy="584775"/>
          </a:xfrm>
          <a:prstGeom prst="rect">
            <a:avLst/>
          </a:prstGeom>
          <a:noFill/>
        </p:spPr>
        <p:txBody>
          <a:bodyPr wrap="square" rtlCol="0">
            <a:spAutoFit/>
          </a:bodyPr>
          <a:lstStyle/>
          <a:p>
            <a:r>
              <a:rPr lang="fi-FI" sz="1600" spc="300" dirty="0" err="1">
                <a:solidFill>
                  <a:schemeClr val="tx1">
                    <a:lumMod val="85000"/>
                    <a:lumOff val="15000"/>
                  </a:schemeClr>
                </a:solidFill>
              </a:rPr>
              <a:t>KAUPUNKIOPASTUSTEN ALUE</a:t>
            </a:r>
          </a:p>
        </p:txBody>
      </p:sp>
      <p:sp>
        <p:nvSpPr>
          <p:cNvPr id="26" name="TextBox 25">
            <a:extLst>
              <a:ext uri="{FF2B5EF4-FFF2-40B4-BE49-F238E27FC236}">
                <a16:creationId xmlns:a16="http://schemas.microsoft.com/office/drawing/2014/main" id="{7BB02EE0-A20E-1042-B4FA-120CE4007751}"/>
              </a:ext>
            </a:extLst>
          </p:cNvPr>
          <p:cNvSpPr txBox="1"/>
          <p:nvPr/>
        </p:nvSpPr>
        <p:spPr>
          <a:xfrm>
            <a:off x="819152" y="944279"/>
            <a:ext cx="3732972" cy="338554"/>
          </a:xfrm>
          <a:prstGeom prst="rect">
            <a:avLst/>
          </a:prstGeom>
          <a:noFill/>
        </p:spPr>
        <p:txBody>
          <a:bodyPr wrap="square" rtlCol="0">
            <a:spAutoFit/>
          </a:bodyPr>
          <a:lstStyle/>
          <a:p>
            <a:r>
              <a:rPr lang="fi-FI" sz="1600" b="1" spc="300" dirty="0" err="1">
                <a:solidFill>
                  <a:schemeClr val="tx1">
                    <a:lumMod val="85000"/>
                    <a:lumOff val="15000"/>
                  </a:schemeClr>
                </a:solidFill>
              </a:rPr>
              <a:t>GUIDNINGSOMRÅDE</a:t>
            </a:r>
          </a:p>
        </p:txBody>
      </p:sp>
      <p:sp>
        <p:nvSpPr>
          <p:cNvPr id="20" name="Oval 19">
            <a:extLst>
              <a:ext uri="{FF2B5EF4-FFF2-40B4-BE49-F238E27FC236}">
                <a16:creationId xmlns:a16="http://schemas.microsoft.com/office/drawing/2014/main" id="{5B4ED30B-73F1-CC44-991F-7CFE2EC9945E}"/>
              </a:ext>
            </a:extLst>
          </p:cNvPr>
          <p:cNvSpPr/>
          <p:nvPr/>
        </p:nvSpPr>
        <p:spPr>
          <a:xfrm>
            <a:off x="4845089" y="575641"/>
            <a:ext cx="4937283" cy="5699687"/>
          </a:xfrm>
          <a:prstGeom prst="ellipse">
            <a:avLst/>
          </a:prstGeom>
          <a:noFill/>
          <a:ln w="63500">
            <a:solidFill>
              <a:srgbClr val="BB90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0418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96CCD2-0234-4C69-8144-503B8CD30A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127600" cy="6858000"/>
          </a:xfrm>
          <a:prstGeom prst="rect">
            <a:avLst/>
          </a:prstGeom>
        </p:spPr>
      </p:pic>
      <p:sp>
        <p:nvSpPr>
          <p:cNvPr id="10" name="Rectangle 9">
            <a:extLst>
              <a:ext uri="{FF2B5EF4-FFF2-40B4-BE49-F238E27FC236}">
                <a16:creationId xmlns:a16="http://schemas.microsoft.com/office/drawing/2014/main" id="{FBFF009D-DE5F-5F45-AE51-652E47742290}"/>
              </a:ext>
            </a:extLst>
          </p:cNvPr>
          <p:cNvSpPr/>
          <p:nvPr/>
        </p:nvSpPr>
        <p:spPr>
          <a:xfrm>
            <a:off x="8127601" y="0"/>
            <a:ext cx="4064399" cy="6858000"/>
          </a:xfrm>
          <a:prstGeom prst="rect">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Box 10">
            <a:extLst>
              <a:ext uri="{FF2B5EF4-FFF2-40B4-BE49-F238E27FC236}">
                <a16:creationId xmlns:a16="http://schemas.microsoft.com/office/drawing/2014/main" id="{9BABD338-CF78-6447-9DC2-3801FFF42280}"/>
              </a:ext>
            </a:extLst>
          </p:cNvPr>
          <p:cNvSpPr txBox="1"/>
          <p:nvPr/>
        </p:nvSpPr>
        <p:spPr>
          <a:xfrm>
            <a:off x="8896570" y="1427537"/>
            <a:ext cx="3055017" cy="338554"/>
          </a:xfrm>
          <a:prstGeom prst="rect">
            <a:avLst/>
          </a:prstGeom>
          <a:noFill/>
        </p:spPr>
        <p:txBody>
          <a:bodyPr wrap="square" rtlCol="0">
            <a:spAutoFit/>
          </a:bodyPr>
          <a:lstStyle/>
          <a:p>
            <a:r>
              <a:rPr lang="fi-FI" sz="1600" b="1" spc="300" dirty="0" err="1">
                <a:solidFill>
                  <a:schemeClr val="bg1"/>
                </a:solidFill>
              </a:rPr>
              <a:t>PARKERING</a:t>
            </a:r>
          </a:p>
        </p:txBody>
      </p:sp>
      <p:sp>
        <p:nvSpPr>
          <p:cNvPr id="12" name="TextBox 11">
            <a:extLst>
              <a:ext uri="{FF2B5EF4-FFF2-40B4-BE49-F238E27FC236}">
                <a16:creationId xmlns:a16="http://schemas.microsoft.com/office/drawing/2014/main" id="{E7B10E82-9049-5E49-BEE5-3D752DBD79C0}"/>
              </a:ext>
            </a:extLst>
          </p:cNvPr>
          <p:cNvSpPr txBox="1"/>
          <p:nvPr/>
        </p:nvSpPr>
        <p:spPr>
          <a:xfrm>
            <a:off x="8896571" y="1925102"/>
            <a:ext cx="2455641" cy="1600438"/>
          </a:xfrm>
          <a:prstGeom prst="rect">
            <a:avLst/>
          </a:prstGeom>
          <a:noFill/>
        </p:spPr>
        <p:txBody>
          <a:bodyPr wrap="square" rtlCol="0">
            <a:spAutoFit/>
          </a:bodyPr>
          <a:lstStyle/>
          <a:p>
            <a:r>
              <a:rPr lang="fi-FI" sz="1400" b="1">
                <a:solidFill>
                  <a:schemeClr val="bg1"/>
                </a:solidFill>
              </a:rPr>
              <a:t>Parkeringsplatserna påverkar </a:t>
            </a:r>
            <a:r>
              <a:rPr lang="fi-FI" sz="1400">
                <a:solidFill>
                  <a:schemeClr val="bg1"/>
                </a:solidFill>
              </a:rPr>
              <a:t>hur besökarna kommer att röra sig i staden.</a:t>
            </a:r>
          </a:p>
          <a:p>
            <a:endParaRPr lang="fi-FI" sz="1400">
              <a:solidFill>
                <a:schemeClr val="bg1"/>
              </a:solidFill>
            </a:endParaRPr>
          </a:p>
          <a:p>
            <a:r>
              <a:rPr lang="fi-FI" sz="1400">
                <a:solidFill>
                  <a:schemeClr val="bg1"/>
                </a:solidFill>
              </a:rPr>
              <a:t>Bussar avlämnar besökare vid museet och kör till parkeringsplats. </a:t>
            </a:r>
          </a:p>
        </p:txBody>
      </p:sp>
      <p:sp>
        <p:nvSpPr>
          <p:cNvPr id="18" name="TextBox 17">
            <a:extLst>
              <a:ext uri="{FF2B5EF4-FFF2-40B4-BE49-F238E27FC236}">
                <a16:creationId xmlns:a16="http://schemas.microsoft.com/office/drawing/2014/main" id="{C78A332B-10CC-C24F-876F-9F69F56979F4}"/>
              </a:ext>
            </a:extLst>
          </p:cNvPr>
          <p:cNvSpPr txBox="1"/>
          <p:nvPr/>
        </p:nvSpPr>
        <p:spPr>
          <a:xfrm>
            <a:off x="8896570" y="4029767"/>
            <a:ext cx="3055017" cy="338554"/>
          </a:xfrm>
          <a:prstGeom prst="rect">
            <a:avLst/>
          </a:prstGeom>
          <a:noFill/>
        </p:spPr>
        <p:txBody>
          <a:bodyPr wrap="square" rtlCol="0">
            <a:spAutoFit/>
          </a:bodyPr>
          <a:lstStyle/>
          <a:p>
            <a:r>
              <a:rPr lang="fi-FI" sz="1600" b="1" spc="300" dirty="0" err="1">
                <a:solidFill>
                  <a:schemeClr val="bg1"/>
                </a:solidFill>
              </a:rPr>
              <a:t>PYSÄKÖINTI</a:t>
            </a:r>
          </a:p>
        </p:txBody>
      </p:sp>
      <p:sp>
        <p:nvSpPr>
          <p:cNvPr id="19" name="TextBox 18">
            <a:extLst>
              <a:ext uri="{FF2B5EF4-FFF2-40B4-BE49-F238E27FC236}">
                <a16:creationId xmlns:a16="http://schemas.microsoft.com/office/drawing/2014/main" id="{2A70D2CC-CCB2-B740-8412-6A2AD5AC191B}"/>
              </a:ext>
            </a:extLst>
          </p:cNvPr>
          <p:cNvSpPr txBox="1"/>
          <p:nvPr/>
        </p:nvSpPr>
        <p:spPr>
          <a:xfrm>
            <a:off x="8896571" y="4510052"/>
            <a:ext cx="2455641" cy="1815882"/>
          </a:xfrm>
          <a:prstGeom prst="rect">
            <a:avLst/>
          </a:prstGeom>
          <a:noFill/>
        </p:spPr>
        <p:txBody>
          <a:bodyPr wrap="square" rtlCol="0">
            <a:spAutoFit/>
          </a:bodyPr>
          <a:lstStyle/>
          <a:p>
            <a:r>
              <a:rPr lang="fi-FI" sz="1400" b="1">
                <a:solidFill>
                  <a:schemeClr val="bg1"/>
                </a:solidFill>
              </a:rPr>
              <a:t>Pysäköintipaikat vaikuttavat </a:t>
            </a:r>
            <a:r>
              <a:rPr lang="fi-FI" sz="1400">
                <a:solidFill>
                  <a:schemeClr val="bg1"/>
                </a:solidFill>
              </a:rPr>
              <a:t>siihen, miten vierailijat tulevat kaupungissa liikkumaan. </a:t>
            </a:r>
          </a:p>
          <a:p>
            <a:endParaRPr lang="fi-FI" sz="1400">
              <a:solidFill>
                <a:schemeClr val="bg1"/>
              </a:solidFill>
            </a:endParaRPr>
          </a:p>
          <a:p>
            <a:r>
              <a:rPr lang="fi-FI" sz="1400">
                <a:solidFill>
                  <a:schemeClr val="bg1"/>
                </a:solidFill>
              </a:rPr>
              <a:t>Linja-autot jättävät vierailijat museon eteen ja ajavat pysäköintialueelleen.</a:t>
            </a:r>
          </a:p>
        </p:txBody>
      </p:sp>
      <p:sp>
        <p:nvSpPr>
          <p:cNvPr id="24" name="TextBox 23">
            <a:extLst>
              <a:ext uri="{FF2B5EF4-FFF2-40B4-BE49-F238E27FC236}">
                <a16:creationId xmlns:a16="http://schemas.microsoft.com/office/drawing/2014/main" id="{3B666A0B-5036-734D-9A4A-1BBE72D5CC2F}"/>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Maanmittauslaitos https://asiointi.maanmittauslaitos.fi/karttapaikka/</a:t>
            </a:r>
          </a:p>
        </p:txBody>
      </p:sp>
      <p:sp>
        <p:nvSpPr>
          <p:cNvPr id="26" name="Oval 25">
            <a:extLst>
              <a:ext uri="{FF2B5EF4-FFF2-40B4-BE49-F238E27FC236}">
                <a16:creationId xmlns:a16="http://schemas.microsoft.com/office/drawing/2014/main" id="{9429117A-34FB-1340-BDC3-FEC1FB383B1E}"/>
              </a:ext>
            </a:extLst>
          </p:cNvPr>
          <p:cNvSpPr/>
          <p:nvPr/>
        </p:nvSpPr>
        <p:spPr>
          <a:xfrm>
            <a:off x="2875897" y="3283821"/>
            <a:ext cx="305830" cy="30583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ctangle 4">
            <a:extLst>
              <a:ext uri="{FF2B5EF4-FFF2-40B4-BE49-F238E27FC236}">
                <a16:creationId xmlns:a16="http://schemas.microsoft.com/office/drawing/2014/main" id="{0DD2371A-A50D-FC46-BF65-646D709F5257}"/>
              </a:ext>
            </a:extLst>
          </p:cNvPr>
          <p:cNvSpPr/>
          <p:nvPr/>
        </p:nvSpPr>
        <p:spPr>
          <a:xfrm>
            <a:off x="7269688" y="3672969"/>
            <a:ext cx="396000" cy="396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bg1"/>
                </a:solidFill>
              </a:rPr>
              <a:t>P</a:t>
            </a:r>
          </a:p>
        </p:txBody>
      </p:sp>
      <p:sp>
        <p:nvSpPr>
          <p:cNvPr id="27" name="Rectangle 26">
            <a:extLst>
              <a:ext uri="{FF2B5EF4-FFF2-40B4-BE49-F238E27FC236}">
                <a16:creationId xmlns:a16="http://schemas.microsoft.com/office/drawing/2014/main" id="{E14CE2BD-3BF3-084D-A0B6-3DAAD9A2F53E}"/>
              </a:ext>
            </a:extLst>
          </p:cNvPr>
          <p:cNvSpPr/>
          <p:nvPr/>
        </p:nvSpPr>
        <p:spPr>
          <a:xfrm>
            <a:off x="6625885" y="1826933"/>
            <a:ext cx="396000" cy="396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bg1"/>
                </a:solidFill>
              </a:rPr>
              <a:t>P</a:t>
            </a:r>
          </a:p>
        </p:txBody>
      </p:sp>
      <p:sp>
        <p:nvSpPr>
          <p:cNvPr id="28" name="Rectangle 27">
            <a:extLst>
              <a:ext uri="{FF2B5EF4-FFF2-40B4-BE49-F238E27FC236}">
                <a16:creationId xmlns:a16="http://schemas.microsoft.com/office/drawing/2014/main" id="{963ECF38-F059-AC4E-906A-992EC1BCE3EC}"/>
              </a:ext>
            </a:extLst>
          </p:cNvPr>
          <p:cNvSpPr/>
          <p:nvPr/>
        </p:nvSpPr>
        <p:spPr>
          <a:xfrm>
            <a:off x="1487690" y="2509834"/>
            <a:ext cx="396000" cy="396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bg1"/>
                </a:solidFill>
              </a:rPr>
              <a:t>P</a:t>
            </a:r>
          </a:p>
        </p:txBody>
      </p:sp>
      <p:sp>
        <p:nvSpPr>
          <p:cNvPr id="29" name="Rectangle 28">
            <a:extLst>
              <a:ext uri="{FF2B5EF4-FFF2-40B4-BE49-F238E27FC236}">
                <a16:creationId xmlns:a16="http://schemas.microsoft.com/office/drawing/2014/main" id="{6714FA09-A504-4745-B8B0-58BC79E70FD9}"/>
              </a:ext>
            </a:extLst>
          </p:cNvPr>
          <p:cNvSpPr/>
          <p:nvPr/>
        </p:nvSpPr>
        <p:spPr>
          <a:xfrm>
            <a:off x="3138438" y="1418741"/>
            <a:ext cx="396000" cy="396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bg1"/>
                </a:solidFill>
              </a:rPr>
              <a:t>P</a:t>
            </a:r>
          </a:p>
        </p:txBody>
      </p:sp>
      <p:sp>
        <p:nvSpPr>
          <p:cNvPr id="3" name="Slide Number Placeholder 2">
            <a:extLst>
              <a:ext uri="{FF2B5EF4-FFF2-40B4-BE49-F238E27FC236}">
                <a16:creationId xmlns:a16="http://schemas.microsoft.com/office/drawing/2014/main" id="{ECD727FF-6623-664B-9853-1C89AB4BAE51}"/>
              </a:ext>
            </a:extLst>
          </p:cNvPr>
          <p:cNvSpPr>
            <a:spLocks noGrp="1"/>
          </p:cNvSpPr>
          <p:nvPr>
            <p:ph type="sldNum" sz="quarter" idx="12"/>
          </p:nvPr>
        </p:nvSpPr>
        <p:spPr/>
        <p:txBody>
          <a:bodyPr/>
          <a:lstStyle/>
          <a:p>
            <a:fld id="{0DDAE6D7-7798-40F7-910A-F7FBD39DBC25}" type="slidenum">
              <a:rPr lang="sv-SE" smtClean="0"/>
              <a:pPr/>
              <a:t>33</a:t>
            </a:fld>
            <a:endParaRPr lang="sv-SE"/>
          </a:p>
        </p:txBody>
      </p:sp>
      <p:sp>
        <p:nvSpPr>
          <p:cNvPr id="17" name="Graphic 20">
            <a:extLst>
              <a:ext uri="{FF2B5EF4-FFF2-40B4-BE49-F238E27FC236}">
                <a16:creationId xmlns:a16="http://schemas.microsoft.com/office/drawing/2014/main" id="{A82C35E3-D992-CF46-80A9-53545C3F4886}"/>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22" name="Rectangle 21">
            <a:extLst>
              <a:ext uri="{FF2B5EF4-FFF2-40B4-BE49-F238E27FC236}">
                <a16:creationId xmlns:a16="http://schemas.microsoft.com/office/drawing/2014/main" id="{6D7914F5-DA72-EE4C-B8C8-6D0C759AF1EA}"/>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23" name="Picture 4" descr="Logo, company name&#10;&#10;Description automatically generated">
            <a:extLst>
              <a:ext uri="{FF2B5EF4-FFF2-40B4-BE49-F238E27FC236}">
                <a16:creationId xmlns:a16="http://schemas.microsoft.com/office/drawing/2014/main" id="{B6EAC682-90E8-CC44-B537-715FD62F15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426641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CA6093F-0416-9743-A528-E999458F15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38" name="Rectangle 37">
            <a:extLst>
              <a:ext uri="{FF2B5EF4-FFF2-40B4-BE49-F238E27FC236}">
                <a16:creationId xmlns:a16="http://schemas.microsoft.com/office/drawing/2014/main" id="{54F08310-460A-E543-A574-189EE38E7A25}"/>
              </a:ext>
            </a:extLst>
          </p:cNvPr>
          <p:cNvSpPr/>
          <p:nvPr/>
        </p:nvSpPr>
        <p:spPr>
          <a:xfrm>
            <a:off x="0" y="5697538"/>
            <a:ext cx="3251200" cy="1160462"/>
          </a:xfrm>
          <a:prstGeom prst="rect">
            <a:avLst/>
          </a:prstGeom>
          <a:gradFill flip="none" rotWithShape="1">
            <a:gsLst>
              <a:gs pos="98000">
                <a:srgbClr val="C4E5F2"/>
              </a:gs>
              <a:gs pos="100000">
                <a:srgbClr val="BFDEEA"/>
              </a:gs>
              <a:gs pos="0">
                <a:srgbClr val="C9ECFA"/>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ctangle 24">
            <a:extLst>
              <a:ext uri="{FF2B5EF4-FFF2-40B4-BE49-F238E27FC236}">
                <a16:creationId xmlns:a16="http://schemas.microsoft.com/office/drawing/2014/main" id="{0BC810A6-DD76-9844-8C7E-9EF7EE38BC1C}"/>
              </a:ext>
            </a:extLst>
          </p:cNvPr>
          <p:cNvSpPr/>
          <p:nvPr/>
        </p:nvSpPr>
        <p:spPr>
          <a:xfrm>
            <a:off x="0" y="-5380"/>
            <a:ext cx="6996113" cy="6858000"/>
          </a:xfrm>
          <a:prstGeom prst="rect">
            <a:avLst/>
          </a:prstGeom>
          <a:gradFill>
            <a:gsLst>
              <a:gs pos="0">
                <a:srgbClr val="C9ECFA"/>
              </a:gs>
              <a:gs pos="77000">
                <a:srgbClr val="C9ECFA">
                  <a:alpha val="34000"/>
                </a:srgbClr>
              </a:gs>
              <a:gs pos="47000">
                <a:srgbClr val="C9ECFA">
                  <a:alpha val="77000"/>
                </a:srgbClr>
              </a:gs>
              <a:gs pos="57000">
                <a:srgbClr val="C9ECFA">
                  <a:alpha val="75000"/>
                </a:srgbClr>
              </a:gs>
              <a:gs pos="87000">
                <a:srgbClr val="C9ECFA">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ctangle 38">
            <a:extLst>
              <a:ext uri="{FF2B5EF4-FFF2-40B4-BE49-F238E27FC236}">
                <a16:creationId xmlns:a16="http://schemas.microsoft.com/office/drawing/2014/main" id="{AF949C33-8D3D-DD4B-B137-2A4D81C8F78B}"/>
              </a:ext>
            </a:extLst>
          </p:cNvPr>
          <p:cNvSpPr/>
          <p:nvPr/>
        </p:nvSpPr>
        <p:spPr>
          <a:xfrm>
            <a:off x="0" y="-1"/>
            <a:ext cx="12192000" cy="6858000"/>
          </a:xfrm>
          <a:prstGeom prst="rect">
            <a:avLst/>
          </a:prstGeom>
          <a:gradFill>
            <a:gsLst>
              <a:gs pos="74000">
                <a:schemeClr val="accent1">
                  <a:lumMod val="0"/>
                  <a:lumOff val="100000"/>
                  <a:alpha val="0"/>
                </a:schemeClr>
              </a:gs>
              <a:gs pos="83000">
                <a:schemeClr val="bg1">
                  <a:alpha val="35000"/>
                </a:schemeClr>
              </a:gs>
              <a:gs pos="100000">
                <a:schemeClr val="bg1">
                  <a:alpha val="82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Slide Number Placeholder 2">
            <a:extLst>
              <a:ext uri="{FF2B5EF4-FFF2-40B4-BE49-F238E27FC236}">
                <a16:creationId xmlns:a16="http://schemas.microsoft.com/office/drawing/2014/main" id="{6AB22DA5-0794-2F4B-A2BF-016E07C4AF45}"/>
              </a:ext>
            </a:extLst>
          </p:cNvPr>
          <p:cNvSpPr>
            <a:spLocks noGrp="1"/>
          </p:cNvSpPr>
          <p:nvPr>
            <p:ph type="sldNum" sz="quarter" idx="12"/>
          </p:nvPr>
        </p:nvSpPr>
        <p:spPr/>
        <p:txBody>
          <a:bodyPr/>
          <a:lstStyle/>
          <a:p>
            <a:fld id="{0DDAE6D7-7798-40F7-910A-F7FBD39DBC25}" type="slidenum">
              <a:rPr lang="sv-SE" smtClean="0"/>
              <a:pPr/>
              <a:t>34</a:t>
            </a:fld>
            <a:endParaRPr lang="sv-SE"/>
          </a:p>
        </p:txBody>
      </p:sp>
      <p:sp>
        <p:nvSpPr>
          <p:cNvPr id="16" name="TextBox 15">
            <a:extLst>
              <a:ext uri="{FF2B5EF4-FFF2-40B4-BE49-F238E27FC236}">
                <a16:creationId xmlns:a16="http://schemas.microsoft.com/office/drawing/2014/main" id="{B8AE0241-1F23-CB40-B042-FCFBDA236211}"/>
              </a:ext>
            </a:extLst>
          </p:cNvPr>
          <p:cNvSpPr txBox="1"/>
          <p:nvPr/>
        </p:nvSpPr>
        <p:spPr>
          <a:xfrm>
            <a:off x="819152" y="3552728"/>
            <a:ext cx="3732971" cy="584775"/>
          </a:xfrm>
          <a:prstGeom prst="rect">
            <a:avLst/>
          </a:prstGeom>
          <a:noFill/>
        </p:spPr>
        <p:txBody>
          <a:bodyPr wrap="square" rtlCol="0">
            <a:spAutoFit/>
          </a:bodyPr>
          <a:lstStyle/>
          <a:p>
            <a:r>
              <a:rPr lang="fi-FI" sz="1600" b="1" spc="300" dirty="0" err="1">
                <a:solidFill>
                  <a:schemeClr val="tx1">
                    <a:lumMod val="85000"/>
                    <a:lumOff val="15000"/>
                  </a:schemeClr>
                </a:solidFill>
              </a:rPr>
              <a:t>VAIKUTUS KOKO RAASEPORIIN</a:t>
            </a:r>
          </a:p>
        </p:txBody>
      </p:sp>
      <p:sp>
        <p:nvSpPr>
          <p:cNvPr id="17" name="TextBox 16">
            <a:extLst>
              <a:ext uri="{FF2B5EF4-FFF2-40B4-BE49-F238E27FC236}">
                <a16:creationId xmlns:a16="http://schemas.microsoft.com/office/drawing/2014/main" id="{5E0281B1-414D-134D-AED3-93302443A04F}"/>
              </a:ext>
            </a:extLst>
          </p:cNvPr>
          <p:cNvSpPr txBox="1"/>
          <p:nvPr/>
        </p:nvSpPr>
        <p:spPr>
          <a:xfrm>
            <a:off x="819153" y="1693289"/>
            <a:ext cx="3581397" cy="1492716"/>
          </a:xfrm>
          <a:prstGeom prst="rect">
            <a:avLst/>
          </a:prstGeom>
          <a:noFill/>
        </p:spPr>
        <p:txBody>
          <a:bodyPr wrap="square" rtlCol="0">
            <a:spAutoFit/>
          </a:bodyPr>
          <a:lstStyle/>
          <a:p>
            <a:pPr marL="285750" indent="-285750">
              <a:buFont typeface="Wingdings" pitchFamily="2" charset="2"/>
              <a:buChar char="Ø"/>
            </a:pPr>
            <a:r>
              <a:rPr lang="fi-FI" sz="1300" b="1">
                <a:solidFill>
                  <a:schemeClr val="tx1">
                    <a:lumMod val="85000"/>
                    <a:lumOff val="15000"/>
                  </a:schemeClr>
                </a:solidFill>
              </a:rPr>
              <a:t>Långväga besökare besöker också andra platser i Raseborg</a:t>
            </a:r>
          </a:p>
          <a:p>
            <a:pPr marL="285750" indent="-285750">
              <a:buFont typeface="Wingdings" pitchFamily="2" charset="2"/>
              <a:buChar char="Ø"/>
            </a:pPr>
            <a:endParaRPr lang="fi-FI" sz="1300" b="1">
              <a:solidFill>
                <a:schemeClr val="tx1">
                  <a:lumMod val="85000"/>
                  <a:lumOff val="15000"/>
                </a:schemeClr>
              </a:solidFill>
            </a:endParaRPr>
          </a:p>
          <a:p>
            <a:pPr marL="285750" indent="-285750">
              <a:buFont typeface="Wingdings" pitchFamily="2" charset="2"/>
              <a:buChar char="Ø"/>
            </a:pPr>
            <a:r>
              <a:rPr lang="fi-FI" sz="1300" b="1">
                <a:solidFill>
                  <a:schemeClr val="tx1">
                    <a:lumMod val="85000"/>
                    <a:lumOff val="15000"/>
                  </a:schemeClr>
                </a:solidFill>
              </a:rPr>
              <a:t>Möjligheter att utveckla turismen</a:t>
            </a:r>
          </a:p>
          <a:p>
            <a:pPr marL="285750" indent="-285750">
              <a:buFont typeface="Wingdings" pitchFamily="2" charset="2"/>
              <a:buChar char="Ø"/>
            </a:pPr>
            <a:endParaRPr lang="fi-FI" sz="1300" b="1">
              <a:solidFill>
                <a:schemeClr val="tx1">
                  <a:lumMod val="85000"/>
                  <a:lumOff val="15000"/>
                </a:schemeClr>
              </a:solidFill>
            </a:endParaRPr>
          </a:p>
          <a:p>
            <a:pPr marL="285750" indent="-285750">
              <a:buFont typeface="Wingdings" pitchFamily="2" charset="2"/>
              <a:buChar char="Ø"/>
            </a:pPr>
            <a:r>
              <a:rPr lang="fi-FI" sz="1300" b="1">
                <a:solidFill>
                  <a:schemeClr val="tx1">
                    <a:lumMod val="85000"/>
                    <a:lumOff val="15000"/>
                  </a:schemeClr>
                </a:solidFill>
              </a:rPr>
              <a:t>Övernattningarna behöver hela Raseborgs kapacitet</a:t>
            </a:r>
          </a:p>
        </p:txBody>
      </p:sp>
      <p:sp>
        <p:nvSpPr>
          <p:cNvPr id="18" name="TextBox 17">
            <a:extLst>
              <a:ext uri="{FF2B5EF4-FFF2-40B4-BE49-F238E27FC236}">
                <a16:creationId xmlns:a16="http://schemas.microsoft.com/office/drawing/2014/main" id="{13BC0A4E-9B2C-BB4B-81E2-DD2D26968168}"/>
              </a:ext>
            </a:extLst>
          </p:cNvPr>
          <p:cNvSpPr txBox="1"/>
          <p:nvPr/>
        </p:nvSpPr>
        <p:spPr>
          <a:xfrm>
            <a:off x="819153" y="4278406"/>
            <a:ext cx="3732970" cy="1492716"/>
          </a:xfrm>
          <a:prstGeom prst="rect">
            <a:avLst/>
          </a:prstGeom>
          <a:noFill/>
        </p:spPr>
        <p:txBody>
          <a:bodyPr wrap="square" rtlCol="0">
            <a:spAutoFit/>
          </a:bodyPr>
          <a:lstStyle/>
          <a:p>
            <a:pPr marL="285750" indent="-285750">
              <a:buFont typeface="Wingdings" pitchFamily="2" charset="2"/>
              <a:buChar char="Ø"/>
            </a:pPr>
            <a:r>
              <a:rPr lang="fi-FI" sz="1300">
                <a:solidFill>
                  <a:schemeClr val="tx1">
                    <a:lumMod val="85000"/>
                    <a:lumOff val="15000"/>
                  </a:schemeClr>
                </a:solidFill>
              </a:rPr>
              <a:t>Kaukaa tulevat vierailijat käyvät myös muualla Raaseporissa</a:t>
            </a:r>
          </a:p>
          <a:p>
            <a:pPr marL="285750" indent="-285750">
              <a:buFont typeface="Wingdings" pitchFamily="2" charset="2"/>
              <a:buChar char="Ø"/>
            </a:pPr>
            <a:endParaRPr lang="fi-FI" sz="1300">
              <a:solidFill>
                <a:schemeClr val="tx1">
                  <a:lumMod val="85000"/>
                  <a:lumOff val="15000"/>
                </a:schemeClr>
              </a:solidFill>
            </a:endParaRPr>
          </a:p>
          <a:p>
            <a:pPr marL="285750" indent="-285750">
              <a:buFont typeface="Wingdings" pitchFamily="2" charset="2"/>
              <a:buChar char="Ø"/>
            </a:pPr>
            <a:r>
              <a:rPr lang="fi-FI" sz="1300">
                <a:solidFill>
                  <a:schemeClr val="tx1">
                    <a:lumMod val="85000"/>
                    <a:lumOff val="15000"/>
                  </a:schemeClr>
                </a:solidFill>
              </a:rPr>
              <a:t>Matkailupalvelujen kehitysmahdollisuuksia </a:t>
            </a:r>
          </a:p>
          <a:p>
            <a:pPr marL="285750" indent="-285750">
              <a:buFont typeface="Wingdings" pitchFamily="2" charset="2"/>
              <a:buChar char="Ø"/>
            </a:pPr>
            <a:endParaRPr lang="fi-FI" sz="1300">
              <a:solidFill>
                <a:schemeClr val="tx1">
                  <a:lumMod val="85000"/>
                  <a:lumOff val="15000"/>
                </a:schemeClr>
              </a:solidFill>
            </a:endParaRPr>
          </a:p>
          <a:p>
            <a:pPr marL="285750" indent="-285750">
              <a:buFont typeface="Wingdings" pitchFamily="2" charset="2"/>
              <a:buChar char="Ø"/>
            </a:pPr>
            <a:r>
              <a:rPr lang="fi-FI" sz="1300">
                <a:solidFill>
                  <a:schemeClr val="tx1">
                    <a:lumMod val="85000"/>
                    <a:lumOff val="15000"/>
                  </a:schemeClr>
                </a:solidFill>
              </a:rPr>
              <a:t>Yöpymistarpeiden tyydyttämiseen tarvitaan koko Raaseporin kapasiteettia</a:t>
            </a:r>
          </a:p>
        </p:txBody>
      </p:sp>
      <p:sp>
        <p:nvSpPr>
          <p:cNvPr id="19" name="TextBox 18">
            <a:extLst>
              <a:ext uri="{FF2B5EF4-FFF2-40B4-BE49-F238E27FC236}">
                <a16:creationId xmlns:a16="http://schemas.microsoft.com/office/drawing/2014/main" id="{8496A159-8285-4F40-BA3B-C1AEAD1C0920}"/>
              </a:ext>
            </a:extLst>
          </p:cNvPr>
          <p:cNvSpPr txBox="1"/>
          <p:nvPr/>
        </p:nvSpPr>
        <p:spPr>
          <a:xfrm>
            <a:off x="819152" y="944279"/>
            <a:ext cx="3732972" cy="584775"/>
          </a:xfrm>
          <a:prstGeom prst="rect">
            <a:avLst/>
          </a:prstGeom>
          <a:noFill/>
        </p:spPr>
        <p:txBody>
          <a:bodyPr wrap="square" rtlCol="0">
            <a:spAutoFit/>
          </a:bodyPr>
          <a:lstStyle/>
          <a:p>
            <a:r>
              <a:rPr lang="fi-FI" sz="1600" b="1" spc="300" dirty="0" err="1">
                <a:solidFill>
                  <a:schemeClr val="tx1">
                    <a:lumMod val="85000"/>
                    <a:lumOff val="15000"/>
                  </a:schemeClr>
                </a:solidFill>
              </a:rPr>
              <a:t>INVERKAN PÅ HELA RASEBORG</a:t>
            </a:r>
          </a:p>
        </p:txBody>
      </p:sp>
      <p:sp>
        <p:nvSpPr>
          <p:cNvPr id="22" name="Oval 21">
            <a:extLst>
              <a:ext uri="{FF2B5EF4-FFF2-40B4-BE49-F238E27FC236}">
                <a16:creationId xmlns:a16="http://schemas.microsoft.com/office/drawing/2014/main" id="{F914A1EB-051D-D64A-B2E5-C0DD56E3214B}"/>
              </a:ext>
            </a:extLst>
          </p:cNvPr>
          <p:cNvSpPr/>
          <p:nvPr/>
        </p:nvSpPr>
        <p:spPr>
          <a:xfrm>
            <a:off x="8837563" y="3117790"/>
            <a:ext cx="305830" cy="305830"/>
          </a:xfrm>
          <a:prstGeom prst="ellipse">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Oval 22">
            <a:extLst>
              <a:ext uri="{FF2B5EF4-FFF2-40B4-BE49-F238E27FC236}">
                <a16:creationId xmlns:a16="http://schemas.microsoft.com/office/drawing/2014/main" id="{D19297A0-8E30-0E49-8423-64DEE6D4CDC9}"/>
              </a:ext>
            </a:extLst>
          </p:cNvPr>
          <p:cNvSpPr/>
          <p:nvPr/>
        </p:nvSpPr>
        <p:spPr>
          <a:xfrm>
            <a:off x="9308015" y="1979780"/>
            <a:ext cx="305830" cy="305830"/>
          </a:xfrm>
          <a:prstGeom prst="ellipse">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Oval 23">
            <a:extLst>
              <a:ext uri="{FF2B5EF4-FFF2-40B4-BE49-F238E27FC236}">
                <a16:creationId xmlns:a16="http://schemas.microsoft.com/office/drawing/2014/main" id="{8DC2E7E0-D4DD-DA47-9CF3-7E8716AE2D62}"/>
              </a:ext>
            </a:extLst>
          </p:cNvPr>
          <p:cNvSpPr/>
          <p:nvPr/>
        </p:nvSpPr>
        <p:spPr>
          <a:xfrm>
            <a:off x="10122415" y="2341614"/>
            <a:ext cx="305830" cy="305830"/>
          </a:xfrm>
          <a:prstGeom prst="ellipse">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Box 31">
            <a:extLst>
              <a:ext uri="{FF2B5EF4-FFF2-40B4-BE49-F238E27FC236}">
                <a16:creationId xmlns:a16="http://schemas.microsoft.com/office/drawing/2014/main" id="{E364EDC9-D100-D44B-9680-DC337E77BC96}"/>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Maanmittauslaitos https://asiointi.maanmittauslaitos.fi/karttapaikka/</a:t>
            </a:r>
          </a:p>
        </p:txBody>
      </p:sp>
      <p:pic>
        <p:nvPicPr>
          <p:cNvPr id="20" name="Picture 19">
            <a:extLst>
              <a:ext uri="{FF2B5EF4-FFF2-40B4-BE49-F238E27FC236}">
                <a16:creationId xmlns:a16="http://schemas.microsoft.com/office/drawing/2014/main" id="{E139131E-A366-8842-8881-8DAE6B960A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21" name="Rectangle 20">
            <a:extLst>
              <a:ext uri="{FF2B5EF4-FFF2-40B4-BE49-F238E27FC236}">
                <a16:creationId xmlns:a16="http://schemas.microsoft.com/office/drawing/2014/main" id="{3C94DCA3-B963-064C-8F95-00F0EEEA7E0A}"/>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6" name="Picture 7" descr="A picture containing shape&#10;&#10;Description automatically generated">
            <a:extLst>
              <a:ext uri="{FF2B5EF4-FFF2-40B4-BE49-F238E27FC236}">
                <a16:creationId xmlns:a16="http://schemas.microsoft.com/office/drawing/2014/main" id="{D9D8174F-0547-DD48-B9FA-E9FF65941A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75949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23A717-DBEA-064B-B819-88D37479E539}"/>
              </a:ext>
            </a:extLst>
          </p:cNvPr>
          <p:cNvSpPr/>
          <p:nvPr/>
        </p:nvSpPr>
        <p:spPr>
          <a:xfrm>
            <a:off x="0" y="0"/>
            <a:ext cx="12192000" cy="6858000"/>
          </a:xfrm>
          <a:prstGeom prst="rect">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Slide Number Placeholder 3">
            <a:extLst>
              <a:ext uri="{FF2B5EF4-FFF2-40B4-BE49-F238E27FC236}">
                <a16:creationId xmlns:a16="http://schemas.microsoft.com/office/drawing/2014/main" id="{D33F8161-20B6-B445-A9C2-4AF3972A2F98}"/>
              </a:ext>
            </a:extLst>
          </p:cNvPr>
          <p:cNvSpPr>
            <a:spLocks noGrp="1"/>
          </p:cNvSpPr>
          <p:nvPr>
            <p:ph type="sldNum" sz="quarter" idx="12"/>
          </p:nvPr>
        </p:nvSpPr>
        <p:spPr>
          <a:xfrm>
            <a:off x="9076100" y="6029969"/>
            <a:ext cx="2743200" cy="365125"/>
          </a:xfrm>
        </p:spPr>
        <p:txBody>
          <a:bodyPr/>
          <a:lstStyle/>
          <a:p>
            <a:fld id="{0DDAE6D7-7798-40F7-910A-F7FBD39DBC25}" type="slidenum">
              <a:rPr lang="sv-SE" smtClean="0"/>
              <a:pPr/>
              <a:t>35</a:t>
            </a:fld>
            <a:endParaRPr lang="sv-SE"/>
          </a:p>
        </p:txBody>
      </p:sp>
      <p:sp>
        <p:nvSpPr>
          <p:cNvPr id="11" name="Graphic 20">
            <a:extLst>
              <a:ext uri="{FF2B5EF4-FFF2-40B4-BE49-F238E27FC236}">
                <a16:creationId xmlns:a16="http://schemas.microsoft.com/office/drawing/2014/main" id="{F29C79D4-6FB9-D940-B1F2-B810E493CD2E}"/>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2" name="Rectangle 11">
            <a:extLst>
              <a:ext uri="{FF2B5EF4-FFF2-40B4-BE49-F238E27FC236}">
                <a16:creationId xmlns:a16="http://schemas.microsoft.com/office/drawing/2014/main" id="{C65D0729-0A57-F347-93B4-6E4835EE7688}"/>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3" name="Picture 4" descr="Logo, company name&#10;&#10;Description automatically generated">
            <a:extLst>
              <a:ext uri="{FF2B5EF4-FFF2-40B4-BE49-F238E27FC236}">
                <a16:creationId xmlns:a16="http://schemas.microsoft.com/office/drawing/2014/main" id="{76043AF2-E722-F74E-AFB3-775FB64388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
        <p:nvSpPr>
          <p:cNvPr id="14" name="TextBox 13">
            <a:extLst>
              <a:ext uri="{FF2B5EF4-FFF2-40B4-BE49-F238E27FC236}">
                <a16:creationId xmlns:a16="http://schemas.microsoft.com/office/drawing/2014/main" id="{5A1AFFDE-D6AE-974C-9E67-7BAD1CA00780}"/>
              </a:ext>
            </a:extLst>
          </p:cNvPr>
          <p:cNvSpPr txBox="1"/>
          <p:nvPr/>
        </p:nvSpPr>
        <p:spPr>
          <a:xfrm>
            <a:off x="819152" y="4032788"/>
            <a:ext cx="3732971" cy="338554"/>
          </a:xfrm>
          <a:prstGeom prst="rect">
            <a:avLst/>
          </a:prstGeom>
          <a:noFill/>
        </p:spPr>
        <p:txBody>
          <a:bodyPr wrap="square" rtlCol="0">
            <a:spAutoFit/>
          </a:bodyPr>
          <a:lstStyle/>
          <a:p>
            <a:r>
              <a:rPr lang="fi-FI" sz="1600" b="1" spc="300" dirty="0" err="1">
                <a:solidFill>
                  <a:schemeClr val="bg1"/>
                </a:solidFill>
              </a:rPr>
              <a:t>FORTSATT BEHANDLING</a:t>
            </a:r>
          </a:p>
        </p:txBody>
      </p:sp>
      <p:sp>
        <p:nvSpPr>
          <p:cNvPr id="15" name="TextBox 14">
            <a:extLst>
              <a:ext uri="{FF2B5EF4-FFF2-40B4-BE49-F238E27FC236}">
                <a16:creationId xmlns:a16="http://schemas.microsoft.com/office/drawing/2014/main" id="{8775F34D-776E-1449-A431-3CE9A5A46EB5}"/>
              </a:ext>
            </a:extLst>
          </p:cNvPr>
          <p:cNvSpPr txBox="1"/>
          <p:nvPr/>
        </p:nvSpPr>
        <p:spPr>
          <a:xfrm>
            <a:off x="819153" y="2173349"/>
            <a:ext cx="3501387" cy="1492716"/>
          </a:xfrm>
          <a:prstGeom prst="rect">
            <a:avLst/>
          </a:prstGeom>
          <a:noFill/>
        </p:spPr>
        <p:txBody>
          <a:bodyPr wrap="square" rtlCol="0">
            <a:spAutoFit/>
          </a:bodyPr>
          <a:lstStyle/>
          <a:p>
            <a:r>
              <a:rPr lang="fi-FI" sz="1300" b="1">
                <a:solidFill>
                  <a:schemeClr val="bg1"/>
                </a:solidFill>
              </a:rPr>
              <a:t>Stadsfullmäktige har </a:t>
            </a:r>
            <a:r>
              <a:rPr lang="fi-FI" sz="1300">
                <a:solidFill>
                  <a:schemeClr val="bg1"/>
                </a:solidFill>
              </a:rPr>
              <a:t>16.11.2020 godkänt stadsplaneändringen.</a:t>
            </a:r>
          </a:p>
          <a:p>
            <a:endParaRPr lang="fi-FI" sz="1300">
              <a:solidFill>
                <a:schemeClr val="bg1"/>
              </a:solidFill>
            </a:endParaRPr>
          </a:p>
          <a:p>
            <a:r>
              <a:rPr lang="fi-FI" sz="1300">
                <a:solidFill>
                  <a:schemeClr val="bg1"/>
                </a:solidFill>
              </a:rPr>
              <a:t>Stadsstyrelsen har 21.12.2020 godkänt detaljerade avtal som möjliggör byggprojektet om stadsfullmäktige för sin del godkänner projektet.</a:t>
            </a:r>
          </a:p>
        </p:txBody>
      </p:sp>
      <p:sp>
        <p:nvSpPr>
          <p:cNvPr id="16" name="TextBox 15">
            <a:extLst>
              <a:ext uri="{FF2B5EF4-FFF2-40B4-BE49-F238E27FC236}">
                <a16:creationId xmlns:a16="http://schemas.microsoft.com/office/drawing/2014/main" id="{EE3EFA65-3495-DF4F-913F-A5619E3FD285}"/>
              </a:ext>
            </a:extLst>
          </p:cNvPr>
          <p:cNvSpPr txBox="1"/>
          <p:nvPr/>
        </p:nvSpPr>
        <p:spPr>
          <a:xfrm>
            <a:off x="819153" y="4529866"/>
            <a:ext cx="3501387" cy="892552"/>
          </a:xfrm>
          <a:prstGeom prst="rect">
            <a:avLst/>
          </a:prstGeom>
          <a:noFill/>
        </p:spPr>
        <p:txBody>
          <a:bodyPr wrap="square" rtlCol="0">
            <a:spAutoFit/>
          </a:bodyPr>
          <a:lstStyle/>
          <a:p>
            <a:r>
              <a:rPr lang="fi-FI" sz="1300" b="1">
                <a:solidFill>
                  <a:schemeClr val="bg1"/>
                </a:solidFill>
              </a:rPr>
              <a:t>Stadsfullmäktige behandlar </a:t>
            </a:r>
            <a:r>
              <a:rPr lang="fi-FI" sz="1300">
                <a:solidFill>
                  <a:schemeClr val="bg1"/>
                </a:solidFill>
              </a:rPr>
              <a:t>25.1.2021 ett samarbetsavtal om driften av konstmuseet och fördelningen av driftskostnaderna, vilket också möjliggör byggandet. </a:t>
            </a:r>
          </a:p>
        </p:txBody>
      </p:sp>
      <p:sp>
        <p:nvSpPr>
          <p:cNvPr id="17" name="TextBox 16">
            <a:extLst>
              <a:ext uri="{FF2B5EF4-FFF2-40B4-BE49-F238E27FC236}">
                <a16:creationId xmlns:a16="http://schemas.microsoft.com/office/drawing/2014/main" id="{6DCDA8D8-710F-D44B-AE1F-FF895302AFE4}"/>
              </a:ext>
            </a:extLst>
          </p:cNvPr>
          <p:cNvSpPr txBox="1"/>
          <p:nvPr/>
        </p:nvSpPr>
        <p:spPr>
          <a:xfrm>
            <a:off x="819152" y="1424339"/>
            <a:ext cx="3732972" cy="584775"/>
          </a:xfrm>
          <a:prstGeom prst="rect">
            <a:avLst/>
          </a:prstGeom>
          <a:noFill/>
        </p:spPr>
        <p:txBody>
          <a:bodyPr wrap="square" rtlCol="0">
            <a:spAutoFit/>
          </a:bodyPr>
          <a:lstStyle/>
          <a:p>
            <a:r>
              <a:rPr lang="fi-FI" sz="1600" b="1" spc="300" dirty="0" err="1">
                <a:solidFill>
                  <a:schemeClr val="bg1"/>
                </a:solidFill>
              </a:rPr>
              <a:t>BEHANDLING OCH </a:t>
            </a:r>
            <a:br>
              <a:rPr lang="fi-FI" sz="1600" b="1" spc="300" dirty="0" err="1">
                <a:solidFill>
                  <a:schemeClr val="bg1"/>
                </a:solidFill>
              </a:rPr>
            </a:br>
            <a:r>
              <a:rPr lang="fi-FI" sz="1600" b="1" spc="300" dirty="0" err="1">
                <a:solidFill>
                  <a:schemeClr val="bg1"/>
                </a:solidFill>
              </a:rPr>
              <a:t>BESLUT HITTILLS</a:t>
            </a:r>
          </a:p>
        </p:txBody>
      </p:sp>
      <p:sp>
        <p:nvSpPr>
          <p:cNvPr id="22" name="TextBox 21">
            <a:extLst>
              <a:ext uri="{FF2B5EF4-FFF2-40B4-BE49-F238E27FC236}">
                <a16:creationId xmlns:a16="http://schemas.microsoft.com/office/drawing/2014/main" id="{BA38FC8C-0264-1947-B968-F3A76F3514A4}"/>
              </a:ext>
            </a:extLst>
          </p:cNvPr>
          <p:cNvSpPr txBox="1"/>
          <p:nvPr/>
        </p:nvSpPr>
        <p:spPr>
          <a:xfrm>
            <a:off x="5139693" y="4032788"/>
            <a:ext cx="3732971" cy="338554"/>
          </a:xfrm>
          <a:prstGeom prst="rect">
            <a:avLst/>
          </a:prstGeom>
          <a:noFill/>
        </p:spPr>
        <p:txBody>
          <a:bodyPr wrap="square" rtlCol="0">
            <a:spAutoFit/>
          </a:bodyPr>
          <a:lstStyle/>
          <a:p>
            <a:r>
              <a:rPr lang="fi-FI" sz="1600" b="1" spc="300" dirty="0" err="1">
                <a:solidFill>
                  <a:schemeClr val="bg1"/>
                </a:solidFill>
              </a:rPr>
              <a:t>JATKOKÄSITTELY</a:t>
            </a:r>
          </a:p>
        </p:txBody>
      </p:sp>
      <p:sp>
        <p:nvSpPr>
          <p:cNvPr id="23" name="TextBox 22">
            <a:extLst>
              <a:ext uri="{FF2B5EF4-FFF2-40B4-BE49-F238E27FC236}">
                <a16:creationId xmlns:a16="http://schemas.microsoft.com/office/drawing/2014/main" id="{92D66123-67CB-4A4A-8F70-C110D0EB35DF}"/>
              </a:ext>
            </a:extLst>
          </p:cNvPr>
          <p:cNvSpPr txBox="1"/>
          <p:nvPr/>
        </p:nvSpPr>
        <p:spPr>
          <a:xfrm>
            <a:off x="5139694" y="2173349"/>
            <a:ext cx="3501387" cy="1492716"/>
          </a:xfrm>
          <a:prstGeom prst="rect">
            <a:avLst/>
          </a:prstGeom>
          <a:noFill/>
        </p:spPr>
        <p:txBody>
          <a:bodyPr wrap="square" rtlCol="0">
            <a:spAutoFit/>
          </a:bodyPr>
          <a:lstStyle/>
          <a:p>
            <a:r>
              <a:rPr lang="fi-FI" sz="1300" b="1">
                <a:solidFill>
                  <a:schemeClr val="bg1"/>
                </a:solidFill>
              </a:rPr>
              <a:t>Valtuusto on </a:t>
            </a:r>
            <a:r>
              <a:rPr lang="fi-FI" sz="1300">
                <a:solidFill>
                  <a:schemeClr val="bg1"/>
                </a:solidFill>
              </a:rPr>
              <a:t>16.11.2020 hyväksynyt kaavamuutoksen. </a:t>
            </a:r>
          </a:p>
          <a:p>
            <a:endParaRPr lang="fi-FI" sz="1300">
              <a:solidFill>
                <a:schemeClr val="bg1"/>
              </a:solidFill>
            </a:endParaRPr>
          </a:p>
          <a:p>
            <a:r>
              <a:rPr lang="fi-FI" sz="1300">
                <a:solidFill>
                  <a:schemeClr val="bg1"/>
                </a:solidFill>
              </a:rPr>
              <a:t>Kaupunginhallitus on 21.12.2020 hyväksynyt yksityiskohtaiset sopimukset, jotka mahdollistavat rakennushankkeen, mikäli valtuusto puolestaan hyväksyy hankkeen. </a:t>
            </a:r>
          </a:p>
        </p:txBody>
      </p:sp>
      <p:sp>
        <p:nvSpPr>
          <p:cNvPr id="24" name="TextBox 23">
            <a:extLst>
              <a:ext uri="{FF2B5EF4-FFF2-40B4-BE49-F238E27FC236}">
                <a16:creationId xmlns:a16="http://schemas.microsoft.com/office/drawing/2014/main" id="{AD3D4636-2237-6E40-A97F-C91AB03E4987}"/>
              </a:ext>
            </a:extLst>
          </p:cNvPr>
          <p:cNvSpPr txBox="1"/>
          <p:nvPr/>
        </p:nvSpPr>
        <p:spPr>
          <a:xfrm>
            <a:off x="5139694" y="4529866"/>
            <a:ext cx="3501387" cy="892552"/>
          </a:xfrm>
          <a:prstGeom prst="rect">
            <a:avLst/>
          </a:prstGeom>
          <a:noFill/>
        </p:spPr>
        <p:txBody>
          <a:bodyPr wrap="square" rtlCol="0">
            <a:spAutoFit/>
          </a:bodyPr>
          <a:lstStyle/>
          <a:p>
            <a:r>
              <a:rPr lang="fi-FI" sz="1300" b="1">
                <a:solidFill>
                  <a:schemeClr val="bg1"/>
                </a:solidFill>
              </a:rPr>
              <a:t>Valtuusto käsittelee </a:t>
            </a:r>
            <a:r>
              <a:rPr lang="fi-FI" sz="1300">
                <a:solidFill>
                  <a:schemeClr val="bg1"/>
                </a:solidFill>
              </a:rPr>
              <a:t>25.1.2021 yhteistyösopimuksen taidemuseon toiminnasta ja kustannusten jakamisesta. Tämä mahdollistaa museon rakentamisen.</a:t>
            </a:r>
          </a:p>
        </p:txBody>
      </p:sp>
      <p:sp>
        <p:nvSpPr>
          <p:cNvPr id="25" name="TextBox 24">
            <a:extLst>
              <a:ext uri="{FF2B5EF4-FFF2-40B4-BE49-F238E27FC236}">
                <a16:creationId xmlns:a16="http://schemas.microsoft.com/office/drawing/2014/main" id="{51B1CA65-F67A-8F4A-B4B0-E2AF19D9369F}"/>
              </a:ext>
            </a:extLst>
          </p:cNvPr>
          <p:cNvSpPr txBox="1"/>
          <p:nvPr/>
        </p:nvSpPr>
        <p:spPr>
          <a:xfrm>
            <a:off x="5139693" y="1424339"/>
            <a:ext cx="3732972" cy="584775"/>
          </a:xfrm>
          <a:prstGeom prst="rect">
            <a:avLst/>
          </a:prstGeom>
          <a:noFill/>
        </p:spPr>
        <p:txBody>
          <a:bodyPr wrap="square" rtlCol="0">
            <a:spAutoFit/>
          </a:bodyPr>
          <a:lstStyle/>
          <a:p>
            <a:r>
              <a:rPr lang="fi-FI" sz="1600" b="1" spc="300" dirty="0" err="1">
                <a:solidFill>
                  <a:schemeClr val="bg1"/>
                </a:solidFill>
              </a:rPr>
              <a:t>TÄHÄNASTISET PÄÄTÖKSET</a:t>
            </a:r>
          </a:p>
        </p:txBody>
      </p:sp>
    </p:spTree>
    <p:extLst>
      <p:ext uri="{BB962C8B-B14F-4D97-AF65-F5344CB8AC3E}">
        <p14:creationId xmlns:p14="http://schemas.microsoft.com/office/powerpoint/2010/main" val="4244390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196F5D-3971-0242-95DB-DE597D670B0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1" cy="6858000"/>
          </a:xfrm>
          <a:prstGeom prst="rect">
            <a:avLst/>
          </a:prstGeom>
        </p:spPr>
      </p:pic>
      <p:sp>
        <p:nvSpPr>
          <p:cNvPr id="10" name="Rectangle 9">
            <a:extLst>
              <a:ext uri="{FF2B5EF4-FFF2-40B4-BE49-F238E27FC236}">
                <a16:creationId xmlns:a16="http://schemas.microsoft.com/office/drawing/2014/main" id="{5FADB5A5-E1EF-A248-892A-23AAA8004CDE}"/>
              </a:ext>
            </a:extLst>
          </p:cNvPr>
          <p:cNvSpPr/>
          <p:nvPr/>
        </p:nvSpPr>
        <p:spPr>
          <a:xfrm>
            <a:off x="0" y="0"/>
            <a:ext cx="12192000" cy="6858000"/>
          </a:xfrm>
          <a:prstGeom prst="rect">
            <a:avLst/>
          </a:prstGeom>
          <a:solidFill>
            <a:srgbClr val="D0801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Box 2">
            <a:extLst>
              <a:ext uri="{FF2B5EF4-FFF2-40B4-BE49-F238E27FC236}">
                <a16:creationId xmlns:a16="http://schemas.microsoft.com/office/drawing/2014/main" id="{663CAD72-F918-2C44-AA46-2BE643DBB06E}"/>
              </a:ext>
            </a:extLst>
          </p:cNvPr>
          <p:cNvSpPr txBox="1"/>
          <p:nvPr/>
        </p:nvSpPr>
        <p:spPr>
          <a:xfrm>
            <a:off x="819151" y="1356914"/>
            <a:ext cx="10461624" cy="584775"/>
          </a:xfrm>
          <a:prstGeom prst="rect">
            <a:avLst/>
          </a:prstGeom>
          <a:noFill/>
        </p:spPr>
        <p:txBody>
          <a:bodyPr wrap="square" rtlCol="0">
            <a:spAutoFit/>
          </a:bodyPr>
          <a:lstStyle/>
          <a:p>
            <a:r>
              <a:rPr lang="fi-FI" sz="3200" b="1" dirty="0" err="1">
                <a:solidFill>
                  <a:schemeClr val="bg1"/>
                </a:solidFill>
              </a:rPr>
              <a:t>Frågor och svar</a:t>
            </a:r>
          </a:p>
        </p:txBody>
      </p:sp>
      <p:sp>
        <p:nvSpPr>
          <p:cNvPr id="4" name="TextBox 3">
            <a:extLst>
              <a:ext uri="{FF2B5EF4-FFF2-40B4-BE49-F238E27FC236}">
                <a16:creationId xmlns:a16="http://schemas.microsoft.com/office/drawing/2014/main" id="{08164BAB-B755-A540-B828-69365C09003E}"/>
              </a:ext>
            </a:extLst>
          </p:cNvPr>
          <p:cNvSpPr txBox="1"/>
          <p:nvPr/>
        </p:nvSpPr>
        <p:spPr>
          <a:xfrm>
            <a:off x="819151" y="2900250"/>
            <a:ext cx="5868520" cy="292388"/>
          </a:xfrm>
          <a:prstGeom prst="rect">
            <a:avLst/>
          </a:prstGeom>
          <a:noFill/>
        </p:spPr>
        <p:txBody>
          <a:bodyPr wrap="square" rtlCol="0">
            <a:spAutoFit/>
          </a:bodyPr>
          <a:lstStyle/>
          <a:p>
            <a:r>
              <a:rPr lang="fi-FI" sz="1300" b="1" spc="300">
                <a:solidFill>
                  <a:schemeClr val="bg1"/>
                </a:solidFill>
              </a:rPr>
              <a:t>VERKSAMHETSPLAN</a:t>
            </a:r>
            <a:endParaRPr lang="fi-FI" sz="1300" spc="300">
              <a:solidFill>
                <a:schemeClr val="bg1"/>
              </a:solidFill>
            </a:endParaRPr>
          </a:p>
        </p:txBody>
      </p:sp>
      <p:sp>
        <p:nvSpPr>
          <p:cNvPr id="11" name="TextBox 10">
            <a:extLst>
              <a:ext uri="{FF2B5EF4-FFF2-40B4-BE49-F238E27FC236}">
                <a16:creationId xmlns:a16="http://schemas.microsoft.com/office/drawing/2014/main" id="{3FDE114D-7870-AB46-AB9B-34B41D4DA456}"/>
              </a:ext>
            </a:extLst>
          </p:cNvPr>
          <p:cNvSpPr txBox="1"/>
          <p:nvPr/>
        </p:nvSpPr>
        <p:spPr>
          <a:xfrm>
            <a:off x="819151" y="3232921"/>
            <a:ext cx="5058281" cy="292388"/>
          </a:xfrm>
          <a:prstGeom prst="rect">
            <a:avLst/>
          </a:prstGeom>
          <a:noFill/>
        </p:spPr>
        <p:txBody>
          <a:bodyPr wrap="square" rtlCol="0">
            <a:spAutoFit/>
          </a:bodyPr>
          <a:lstStyle/>
          <a:p>
            <a:r>
              <a:rPr lang="fi-FI" sz="1300" b="1">
                <a:solidFill>
                  <a:schemeClr val="bg1">
                    <a:lumMod val="95000"/>
                  </a:schemeClr>
                </a:solidFill>
                <a:hlinkClick r:id="rId4">
                  <a:extLst>
                    <a:ext uri="{A12FA001-AC4F-418D-AE19-62706E023703}">
                      <ahyp:hlinkClr xmlns:ahyp="http://schemas.microsoft.com/office/drawing/2018/hyperlinkcolor" val="tx"/>
                    </a:ext>
                  </a:extLst>
                </a:hlinkClick>
              </a:rPr>
              <a:t>Länk till verksamhetsplanen på svenska</a:t>
            </a:r>
            <a:endParaRPr lang="fi-FI" sz="1300" b="1">
              <a:solidFill>
                <a:schemeClr val="bg1">
                  <a:lumMod val="95000"/>
                </a:schemeClr>
              </a:solidFill>
            </a:endParaRPr>
          </a:p>
        </p:txBody>
      </p:sp>
      <p:sp>
        <p:nvSpPr>
          <p:cNvPr id="19" name="TextBox 18">
            <a:extLst>
              <a:ext uri="{FF2B5EF4-FFF2-40B4-BE49-F238E27FC236}">
                <a16:creationId xmlns:a16="http://schemas.microsoft.com/office/drawing/2014/main" id="{6248A0AE-D831-EA47-950F-D0B693FCF973}"/>
              </a:ext>
            </a:extLst>
          </p:cNvPr>
          <p:cNvSpPr txBox="1"/>
          <p:nvPr/>
        </p:nvSpPr>
        <p:spPr>
          <a:xfrm>
            <a:off x="819151" y="1889020"/>
            <a:ext cx="10461624" cy="584775"/>
          </a:xfrm>
          <a:prstGeom prst="rect">
            <a:avLst/>
          </a:prstGeom>
          <a:noFill/>
        </p:spPr>
        <p:txBody>
          <a:bodyPr wrap="square" rtlCol="0">
            <a:spAutoFit/>
          </a:bodyPr>
          <a:lstStyle/>
          <a:p>
            <a:r>
              <a:rPr lang="fi-FI" sz="3200" dirty="0" err="1">
                <a:solidFill>
                  <a:schemeClr val="bg1"/>
                </a:solidFill>
              </a:rPr>
              <a:t>Kysymyksiä ja vastauksia</a:t>
            </a:r>
            <a:endParaRPr lang="fi-FI" sz="3200" dirty="0">
              <a:solidFill>
                <a:schemeClr val="bg1"/>
              </a:solidFill>
            </a:endParaRPr>
          </a:p>
        </p:txBody>
      </p:sp>
      <p:sp>
        <p:nvSpPr>
          <p:cNvPr id="25" name="TextBox 24">
            <a:extLst>
              <a:ext uri="{FF2B5EF4-FFF2-40B4-BE49-F238E27FC236}">
                <a16:creationId xmlns:a16="http://schemas.microsoft.com/office/drawing/2014/main" id="{197FC7F7-279F-E249-9D8C-73CE2A4CF788}"/>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JKMM 2019</a:t>
            </a:r>
          </a:p>
        </p:txBody>
      </p:sp>
      <p:sp>
        <p:nvSpPr>
          <p:cNvPr id="23" name="TextBox 22">
            <a:extLst>
              <a:ext uri="{FF2B5EF4-FFF2-40B4-BE49-F238E27FC236}">
                <a16:creationId xmlns:a16="http://schemas.microsoft.com/office/drawing/2014/main" id="{01896D81-A633-DC49-B0BF-8EAB19B10EB3}"/>
              </a:ext>
            </a:extLst>
          </p:cNvPr>
          <p:cNvSpPr txBox="1"/>
          <p:nvPr/>
        </p:nvSpPr>
        <p:spPr>
          <a:xfrm>
            <a:off x="819151" y="3619093"/>
            <a:ext cx="5058281" cy="292388"/>
          </a:xfrm>
          <a:prstGeom prst="rect">
            <a:avLst/>
          </a:prstGeom>
          <a:noFill/>
        </p:spPr>
        <p:txBody>
          <a:bodyPr wrap="square" rtlCol="0">
            <a:spAutoFit/>
          </a:bodyPr>
          <a:lstStyle/>
          <a:p>
            <a:r>
              <a:rPr lang="fi-FI" sz="1300" b="1">
                <a:solidFill>
                  <a:schemeClr val="bg1">
                    <a:lumMod val="95000"/>
                  </a:schemeClr>
                </a:solidFill>
                <a:hlinkClick r:id="rId5">
                  <a:extLst>
                    <a:ext uri="{A12FA001-AC4F-418D-AE19-62706E023703}">
                      <ahyp:hlinkClr xmlns:ahyp="http://schemas.microsoft.com/office/drawing/2018/hyperlinkcolor" val="tx"/>
                    </a:ext>
                  </a:extLst>
                </a:hlinkClick>
              </a:rPr>
              <a:t>Länk till arkitektritningar</a:t>
            </a:r>
            <a:endParaRPr lang="fi-FI" sz="1300" b="1">
              <a:solidFill>
                <a:schemeClr val="bg1">
                  <a:lumMod val="95000"/>
                </a:schemeClr>
              </a:solidFill>
            </a:endParaRPr>
          </a:p>
        </p:txBody>
      </p:sp>
      <p:sp>
        <p:nvSpPr>
          <p:cNvPr id="5" name="Slide Number Placeholder 4">
            <a:extLst>
              <a:ext uri="{FF2B5EF4-FFF2-40B4-BE49-F238E27FC236}">
                <a16:creationId xmlns:a16="http://schemas.microsoft.com/office/drawing/2014/main" id="{36BC59BB-232A-B54E-9230-3E0839273442}"/>
              </a:ext>
            </a:extLst>
          </p:cNvPr>
          <p:cNvSpPr>
            <a:spLocks noGrp="1"/>
          </p:cNvSpPr>
          <p:nvPr>
            <p:ph type="sldNum" sz="quarter" idx="12"/>
          </p:nvPr>
        </p:nvSpPr>
        <p:spPr/>
        <p:txBody>
          <a:bodyPr/>
          <a:lstStyle/>
          <a:p>
            <a:fld id="{0DDAE6D7-7798-40F7-910A-F7FBD39DBC25}" type="slidenum">
              <a:rPr lang="sv-SE" smtClean="0"/>
              <a:pPr/>
              <a:t>36</a:t>
            </a:fld>
            <a:endParaRPr lang="sv-SE"/>
          </a:p>
        </p:txBody>
      </p:sp>
      <p:sp>
        <p:nvSpPr>
          <p:cNvPr id="15" name="Graphic 20">
            <a:extLst>
              <a:ext uri="{FF2B5EF4-FFF2-40B4-BE49-F238E27FC236}">
                <a16:creationId xmlns:a16="http://schemas.microsoft.com/office/drawing/2014/main" id="{5B91C324-3E71-1B42-A1FA-9592AB95012B}"/>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6" name="Rectangle 15">
            <a:extLst>
              <a:ext uri="{FF2B5EF4-FFF2-40B4-BE49-F238E27FC236}">
                <a16:creationId xmlns:a16="http://schemas.microsoft.com/office/drawing/2014/main" id="{8F6231F1-617D-FE4B-87D5-1AA36E3A3297}"/>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7" name="Picture 4" descr="Logo, company name&#10;&#10;Description automatically generated">
            <a:extLst>
              <a:ext uri="{FF2B5EF4-FFF2-40B4-BE49-F238E27FC236}">
                <a16:creationId xmlns:a16="http://schemas.microsoft.com/office/drawing/2014/main" id="{FBC5CE2D-8AF6-A14C-B7D0-EF9B68D838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
        <p:nvSpPr>
          <p:cNvPr id="18" name="TextBox 17">
            <a:extLst>
              <a:ext uri="{FF2B5EF4-FFF2-40B4-BE49-F238E27FC236}">
                <a16:creationId xmlns:a16="http://schemas.microsoft.com/office/drawing/2014/main" id="{92978DD3-31F3-8A45-B10E-5F43C9BB3589}"/>
              </a:ext>
            </a:extLst>
          </p:cNvPr>
          <p:cNvSpPr txBox="1"/>
          <p:nvPr/>
        </p:nvSpPr>
        <p:spPr>
          <a:xfrm>
            <a:off x="6078350" y="2900250"/>
            <a:ext cx="5868520" cy="292388"/>
          </a:xfrm>
          <a:prstGeom prst="rect">
            <a:avLst/>
          </a:prstGeom>
          <a:noFill/>
        </p:spPr>
        <p:txBody>
          <a:bodyPr wrap="square" rtlCol="0">
            <a:spAutoFit/>
          </a:bodyPr>
          <a:lstStyle/>
          <a:p>
            <a:r>
              <a:rPr lang="fi-FI" sz="1300" b="1" spc="300">
                <a:solidFill>
                  <a:schemeClr val="bg1"/>
                </a:solidFill>
              </a:rPr>
              <a:t>TOIMINTASUUNNITELMA</a:t>
            </a:r>
            <a:endParaRPr lang="fi-FI" sz="1300" spc="300">
              <a:solidFill>
                <a:schemeClr val="bg1"/>
              </a:solidFill>
            </a:endParaRPr>
          </a:p>
        </p:txBody>
      </p:sp>
      <p:sp>
        <p:nvSpPr>
          <p:cNvPr id="21" name="TextBox 20">
            <a:extLst>
              <a:ext uri="{FF2B5EF4-FFF2-40B4-BE49-F238E27FC236}">
                <a16:creationId xmlns:a16="http://schemas.microsoft.com/office/drawing/2014/main" id="{25F21529-3E0B-4744-95F4-EA217D8D4EEE}"/>
              </a:ext>
            </a:extLst>
          </p:cNvPr>
          <p:cNvSpPr txBox="1"/>
          <p:nvPr/>
        </p:nvSpPr>
        <p:spPr>
          <a:xfrm>
            <a:off x="6078350" y="3232921"/>
            <a:ext cx="5058281" cy="292388"/>
          </a:xfrm>
          <a:prstGeom prst="rect">
            <a:avLst/>
          </a:prstGeom>
          <a:noFill/>
        </p:spPr>
        <p:txBody>
          <a:bodyPr wrap="square" rtlCol="0">
            <a:spAutoFit/>
          </a:bodyPr>
          <a:lstStyle/>
          <a:p>
            <a:r>
              <a:rPr lang="fi-FI" sz="1300" b="1">
                <a:solidFill>
                  <a:schemeClr val="bg1">
                    <a:lumMod val="95000"/>
                  </a:schemeClr>
                </a:solidFill>
                <a:hlinkClick r:id="rId7">
                  <a:extLst>
                    <a:ext uri="{A12FA001-AC4F-418D-AE19-62706E023703}">
                      <ahyp:hlinkClr xmlns:ahyp="http://schemas.microsoft.com/office/drawing/2018/hyperlinkcolor" val="tx"/>
                    </a:ext>
                  </a:extLst>
                </a:hlinkClick>
              </a:rPr>
              <a:t>Linkki suomenkieliseen toimintasuunnitelmaan</a:t>
            </a:r>
            <a:endParaRPr lang="fi-FI" sz="1300" b="1">
              <a:solidFill>
                <a:schemeClr val="bg1">
                  <a:lumMod val="95000"/>
                </a:schemeClr>
              </a:solidFill>
            </a:endParaRPr>
          </a:p>
        </p:txBody>
      </p:sp>
      <p:sp>
        <p:nvSpPr>
          <p:cNvPr id="27" name="TextBox 26">
            <a:extLst>
              <a:ext uri="{FF2B5EF4-FFF2-40B4-BE49-F238E27FC236}">
                <a16:creationId xmlns:a16="http://schemas.microsoft.com/office/drawing/2014/main" id="{60DE96C6-28B6-8A44-951F-C6D6B3761671}"/>
              </a:ext>
            </a:extLst>
          </p:cNvPr>
          <p:cNvSpPr txBox="1"/>
          <p:nvPr/>
        </p:nvSpPr>
        <p:spPr>
          <a:xfrm>
            <a:off x="6078349" y="3619093"/>
            <a:ext cx="5058281" cy="292388"/>
          </a:xfrm>
          <a:prstGeom prst="rect">
            <a:avLst/>
          </a:prstGeom>
          <a:noFill/>
        </p:spPr>
        <p:txBody>
          <a:bodyPr wrap="square" rtlCol="0">
            <a:spAutoFit/>
          </a:bodyPr>
          <a:lstStyle/>
          <a:p>
            <a:r>
              <a:rPr lang="fi-FI" sz="1300" b="1">
                <a:solidFill>
                  <a:schemeClr val="bg1">
                    <a:lumMod val="95000"/>
                  </a:schemeClr>
                </a:solidFill>
                <a:hlinkClick r:id="rId5">
                  <a:extLst>
                    <a:ext uri="{A12FA001-AC4F-418D-AE19-62706E023703}">
                      <ahyp:hlinkClr xmlns:ahyp="http://schemas.microsoft.com/office/drawing/2018/hyperlinkcolor" val="tx"/>
                    </a:ext>
                  </a:extLst>
                </a:hlinkClick>
              </a:rPr>
              <a:t>Linkki arkkitehtipiirustuksiin</a:t>
            </a:r>
            <a:endParaRPr lang="fi-FI" sz="1300" b="1">
              <a:solidFill>
                <a:schemeClr val="bg1">
                  <a:lumMod val="95000"/>
                </a:schemeClr>
              </a:solidFill>
            </a:endParaRPr>
          </a:p>
        </p:txBody>
      </p:sp>
    </p:spTree>
    <p:extLst>
      <p:ext uri="{BB962C8B-B14F-4D97-AF65-F5344CB8AC3E}">
        <p14:creationId xmlns:p14="http://schemas.microsoft.com/office/powerpoint/2010/main" val="126043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34EFE2B-0937-534B-8147-D58E9D74A5CB}"/>
              </a:ext>
            </a:extLst>
          </p:cNvPr>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6096000" y="2431775"/>
            <a:ext cx="2285999" cy="1994449"/>
          </a:xfrm>
          <a:prstGeom prst="rect">
            <a:avLst/>
          </a:prstGeom>
          <a:ln w="88900">
            <a:noFill/>
            <a:miter lim="800000"/>
          </a:ln>
        </p:spPr>
      </p:pic>
      <p:sp>
        <p:nvSpPr>
          <p:cNvPr id="9" name="TextBox 8">
            <a:extLst>
              <a:ext uri="{FF2B5EF4-FFF2-40B4-BE49-F238E27FC236}">
                <a16:creationId xmlns:a16="http://schemas.microsoft.com/office/drawing/2014/main" id="{11419F2B-93D0-9F49-9367-964A56B7CD18}"/>
              </a:ext>
            </a:extLst>
          </p:cNvPr>
          <p:cNvSpPr txBox="1"/>
          <p:nvPr/>
        </p:nvSpPr>
        <p:spPr>
          <a:xfrm>
            <a:off x="789651" y="1028111"/>
            <a:ext cx="4800059" cy="2462213"/>
          </a:xfrm>
          <a:prstGeom prst="rect">
            <a:avLst/>
          </a:prstGeom>
          <a:noFill/>
        </p:spPr>
        <p:txBody>
          <a:bodyPr wrap="square" rtlCol="0">
            <a:spAutoFit/>
          </a:bodyPr>
          <a:lstStyle/>
          <a:p>
            <a:r>
              <a:rPr lang="fi-FI" sz="2200" b="1">
                <a:solidFill>
                  <a:schemeClr val="tx1">
                    <a:lumMod val="85000"/>
                    <a:lumOff val="15000"/>
                  </a:schemeClr>
                </a:solidFill>
              </a:rPr>
              <a:t>Därför har staden stort uppskattat det erbjudande som Albert de la Chapelle, bördig från Tenala, gjort om att bygga och till staden donera en museibyggnad med tillhörande finansieringsbidrag </a:t>
            </a:r>
            <a:br>
              <a:rPr lang="fi-FI" sz="2200" b="1">
                <a:solidFill>
                  <a:schemeClr val="tx1">
                    <a:lumMod val="85000"/>
                    <a:lumOff val="15000"/>
                  </a:schemeClr>
                </a:solidFill>
              </a:rPr>
            </a:br>
            <a:r>
              <a:rPr lang="fi-FI" sz="2200" b="1">
                <a:solidFill>
                  <a:schemeClr val="tx1">
                    <a:lumMod val="85000"/>
                    <a:lumOff val="15000"/>
                  </a:schemeClr>
                </a:solidFill>
              </a:rPr>
              <a:t>för verksamheten.</a:t>
            </a:r>
          </a:p>
        </p:txBody>
      </p:sp>
      <p:sp>
        <p:nvSpPr>
          <p:cNvPr id="10" name="TextBox 9">
            <a:extLst>
              <a:ext uri="{FF2B5EF4-FFF2-40B4-BE49-F238E27FC236}">
                <a16:creationId xmlns:a16="http://schemas.microsoft.com/office/drawing/2014/main" id="{8BAA7EC0-165F-4F47-B147-1320F4FCB2CC}"/>
              </a:ext>
            </a:extLst>
          </p:cNvPr>
          <p:cNvSpPr txBox="1"/>
          <p:nvPr/>
        </p:nvSpPr>
        <p:spPr>
          <a:xfrm>
            <a:off x="789651" y="3664300"/>
            <a:ext cx="4800059" cy="2123658"/>
          </a:xfrm>
          <a:prstGeom prst="rect">
            <a:avLst/>
          </a:prstGeom>
          <a:noFill/>
        </p:spPr>
        <p:txBody>
          <a:bodyPr wrap="square" rtlCol="0">
            <a:spAutoFit/>
          </a:bodyPr>
          <a:lstStyle/>
          <a:p>
            <a:r>
              <a:rPr lang="fi-FI" sz="2200" err="1">
                <a:solidFill>
                  <a:schemeClr val="tx1">
                    <a:lumMod val="85000"/>
                    <a:lumOff val="15000"/>
                  </a:schemeClr>
                </a:solidFill>
              </a:rPr>
              <a:t>Tämän takia kaupunki arvostaa suuresti Tenholasta kotoisin olevan Albert de la Chapellen tarjousta rakentaa ja lahjoittaa kaupungille uuden museorakennuksen sekä toiminnan rahallista tukea.</a:t>
            </a:r>
            <a:endParaRPr lang="sv-SE" sz="2200">
              <a:solidFill>
                <a:schemeClr val="tx1">
                  <a:lumMod val="85000"/>
                  <a:lumOff val="15000"/>
                </a:schemeClr>
              </a:solidFill>
            </a:endParaRPr>
          </a:p>
        </p:txBody>
      </p:sp>
      <p:pic>
        <p:nvPicPr>
          <p:cNvPr id="13" name="Picture 12">
            <a:extLst>
              <a:ext uri="{FF2B5EF4-FFF2-40B4-BE49-F238E27FC236}">
                <a16:creationId xmlns:a16="http://schemas.microsoft.com/office/drawing/2014/main" id="{02B08773-C615-AC4E-8933-F30A81502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pic>
        <p:nvPicPr>
          <p:cNvPr id="3" name="Picture 2">
            <a:extLst>
              <a:ext uri="{FF2B5EF4-FFF2-40B4-BE49-F238E27FC236}">
                <a16:creationId xmlns:a16="http://schemas.microsoft.com/office/drawing/2014/main" id="{FDFD0C2E-C94C-2E4E-8D2E-6FECFE77CE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0" y="2431775"/>
            <a:ext cx="2286000" cy="1994449"/>
          </a:xfrm>
          <a:prstGeom prst="rect">
            <a:avLst/>
          </a:prstGeom>
          <a:ln w="88900">
            <a:noFill/>
            <a:miter lim="800000"/>
          </a:ln>
        </p:spPr>
      </p:pic>
      <p:sp>
        <p:nvSpPr>
          <p:cNvPr id="25" name="Rectangle 24">
            <a:extLst>
              <a:ext uri="{FF2B5EF4-FFF2-40B4-BE49-F238E27FC236}">
                <a16:creationId xmlns:a16="http://schemas.microsoft.com/office/drawing/2014/main" id="{70EA6A9E-DE2C-6546-9722-0C821E79A84D}"/>
              </a:ext>
            </a:extLst>
          </p:cNvPr>
          <p:cNvSpPr/>
          <p:nvPr/>
        </p:nvSpPr>
        <p:spPr>
          <a:xfrm>
            <a:off x="6096000" y="4424159"/>
            <a:ext cx="2286000" cy="1900800"/>
          </a:xfrm>
          <a:prstGeom prst="rect">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ctangle 21">
            <a:extLst>
              <a:ext uri="{FF2B5EF4-FFF2-40B4-BE49-F238E27FC236}">
                <a16:creationId xmlns:a16="http://schemas.microsoft.com/office/drawing/2014/main" id="{2DDB9F60-CA08-C84A-9C54-39A64DE67186}"/>
              </a:ext>
            </a:extLst>
          </p:cNvPr>
          <p:cNvSpPr/>
          <p:nvPr/>
        </p:nvSpPr>
        <p:spPr>
          <a:xfrm>
            <a:off x="6096000" y="532623"/>
            <a:ext cx="2286000" cy="1901219"/>
          </a:xfrm>
          <a:prstGeom prst="rect">
            <a:avLst/>
          </a:prstGeom>
          <a:solidFill>
            <a:srgbClr val="BB905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Box 27">
            <a:extLst>
              <a:ext uri="{FF2B5EF4-FFF2-40B4-BE49-F238E27FC236}">
                <a16:creationId xmlns:a16="http://schemas.microsoft.com/office/drawing/2014/main" id="{428A18D7-79FD-644E-A146-55D4322266A2}"/>
              </a:ext>
            </a:extLst>
          </p:cNvPr>
          <p:cNvSpPr txBox="1"/>
          <p:nvPr/>
        </p:nvSpPr>
        <p:spPr>
          <a:xfrm>
            <a:off x="8528309" y="4604133"/>
            <a:ext cx="2286000" cy="830997"/>
          </a:xfrm>
          <a:prstGeom prst="rect">
            <a:avLst/>
          </a:prstGeom>
          <a:noFill/>
        </p:spPr>
        <p:txBody>
          <a:bodyPr wrap="square" rtlCol="0">
            <a:spAutoFit/>
          </a:bodyPr>
          <a:lstStyle/>
          <a:p>
            <a:r>
              <a:rPr lang="fi-FI" sz="1200" b="1" err="1">
                <a:solidFill>
                  <a:schemeClr val="tx1">
                    <a:lumMod val="85000"/>
                    <a:lumOff val="15000"/>
                  </a:schemeClr>
                </a:solidFill>
              </a:rPr>
              <a:t>Albert och hans hustru Clara D. Bloomfield vid porten till deras villaparcell utanför Columbus i Ohio</a:t>
            </a:r>
          </a:p>
        </p:txBody>
      </p:sp>
      <p:sp>
        <p:nvSpPr>
          <p:cNvPr id="29" name="TextBox 28">
            <a:extLst>
              <a:ext uri="{FF2B5EF4-FFF2-40B4-BE49-F238E27FC236}">
                <a16:creationId xmlns:a16="http://schemas.microsoft.com/office/drawing/2014/main" id="{EB7D1125-4235-7440-89A4-3E18F1F1BA4C}"/>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JKMM 2019. Albert de la Chapelle </a:t>
            </a:r>
          </a:p>
        </p:txBody>
      </p:sp>
      <p:sp>
        <p:nvSpPr>
          <p:cNvPr id="34" name="TextBox 33">
            <a:extLst>
              <a:ext uri="{FF2B5EF4-FFF2-40B4-BE49-F238E27FC236}">
                <a16:creationId xmlns:a16="http://schemas.microsoft.com/office/drawing/2014/main" id="{E403FBBF-94CE-B840-A24B-5569F3E8AA77}"/>
              </a:ext>
            </a:extLst>
          </p:cNvPr>
          <p:cNvSpPr txBox="1"/>
          <p:nvPr/>
        </p:nvSpPr>
        <p:spPr>
          <a:xfrm>
            <a:off x="8528309" y="5453063"/>
            <a:ext cx="2286000" cy="830997"/>
          </a:xfrm>
          <a:prstGeom prst="rect">
            <a:avLst/>
          </a:prstGeom>
          <a:noFill/>
        </p:spPr>
        <p:txBody>
          <a:bodyPr wrap="square" rtlCol="0">
            <a:spAutoFit/>
          </a:bodyPr>
          <a:lstStyle/>
          <a:p>
            <a:r>
              <a:rPr lang="fi-FI" sz="1200" err="1">
                <a:solidFill>
                  <a:schemeClr val="tx1">
                    <a:lumMod val="85000"/>
                    <a:lumOff val="15000"/>
                  </a:schemeClr>
                </a:solidFill>
              </a:rPr>
              <a:t>Albert ja hänen vaimonsa Clara D. Bloomfield huvilatonttinsa portilla Ohion Columbuksessa </a:t>
            </a:r>
          </a:p>
        </p:txBody>
      </p:sp>
      <p:sp>
        <p:nvSpPr>
          <p:cNvPr id="4" name="Slide Number Placeholder 3">
            <a:extLst>
              <a:ext uri="{FF2B5EF4-FFF2-40B4-BE49-F238E27FC236}">
                <a16:creationId xmlns:a16="http://schemas.microsoft.com/office/drawing/2014/main" id="{CC6CD104-0E76-A24C-8827-8217467DD663}"/>
              </a:ext>
            </a:extLst>
          </p:cNvPr>
          <p:cNvSpPr>
            <a:spLocks noGrp="1"/>
          </p:cNvSpPr>
          <p:nvPr>
            <p:ph type="sldNum" sz="quarter" idx="12"/>
          </p:nvPr>
        </p:nvSpPr>
        <p:spPr/>
        <p:txBody>
          <a:bodyPr/>
          <a:lstStyle/>
          <a:p>
            <a:fld id="{0DDAE6D7-7798-40F7-910A-F7FBD39DBC25}" type="slidenum">
              <a:rPr lang="sv-SE" smtClean="0"/>
              <a:pPr/>
              <a:t>4</a:t>
            </a:fld>
            <a:endParaRPr lang="sv-SE"/>
          </a:p>
        </p:txBody>
      </p:sp>
      <p:sp>
        <p:nvSpPr>
          <p:cNvPr id="19" name="Rectangle 18">
            <a:extLst>
              <a:ext uri="{FF2B5EF4-FFF2-40B4-BE49-F238E27FC236}">
                <a16:creationId xmlns:a16="http://schemas.microsoft.com/office/drawing/2014/main" id="{35AC0EBB-6A9C-F04D-B8D6-67831B9DDC53}"/>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3" name="Picture 7" descr="A picture containing shape&#10;&#10;Description automatically generated">
            <a:extLst>
              <a:ext uri="{FF2B5EF4-FFF2-40B4-BE49-F238E27FC236}">
                <a16:creationId xmlns:a16="http://schemas.microsoft.com/office/drawing/2014/main" id="{A5AF9850-0FFB-DE48-AE42-DB619476E0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393670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92F7CE-6296-064B-930D-7C5FD105D0FB}"/>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6857999"/>
          </a:xfrm>
          <a:prstGeom prst="rect">
            <a:avLst/>
          </a:prstGeom>
          <a:noFill/>
          <a:ln>
            <a:noFill/>
          </a:ln>
        </p:spPr>
      </p:pic>
      <p:sp>
        <p:nvSpPr>
          <p:cNvPr id="16" name="Rectangle 15">
            <a:extLst>
              <a:ext uri="{FF2B5EF4-FFF2-40B4-BE49-F238E27FC236}">
                <a16:creationId xmlns:a16="http://schemas.microsoft.com/office/drawing/2014/main" id="{AEF5DB55-44B3-484D-85D2-3653CB6DD54D}"/>
              </a:ext>
            </a:extLst>
          </p:cNvPr>
          <p:cNvSpPr/>
          <p:nvPr/>
        </p:nvSpPr>
        <p:spPr>
          <a:xfrm>
            <a:off x="0" y="0"/>
            <a:ext cx="12192000" cy="6858000"/>
          </a:xfrm>
          <a:prstGeom prst="rect">
            <a:avLst/>
          </a:prstGeom>
          <a:solidFill>
            <a:srgbClr val="BB9056">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Box 11">
            <a:extLst>
              <a:ext uri="{FF2B5EF4-FFF2-40B4-BE49-F238E27FC236}">
                <a16:creationId xmlns:a16="http://schemas.microsoft.com/office/drawing/2014/main" id="{D2E92DCA-0F57-A54C-B4CB-05BB9DAC8631}"/>
              </a:ext>
            </a:extLst>
          </p:cNvPr>
          <p:cNvSpPr txBox="1"/>
          <p:nvPr/>
        </p:nvSpPr>
        <p:spPr>
          <a:xfrm>
            <a:off x="819151" y="1356914"/>
            <a:ext cx="10461624" cy="1107996"/>
          </a:xfrm>
          <a:prstGeom prst="rect">
            <a:avLst/>
          </a:prstGeom>
          <a:noFill/>
        </p:spPr>
        <p:txBody>
          <a:bodyPr wrap="square" rtlCol="0">
            <a:spAutoFit/>
          </a:bodyPr>
          <a:lstStyle/>
          <a:p>
            <a:r>
              <a:rPr lang="fi-FI" sz="6600" b="1" dirty="0" err="1">
                <a:solidFill>
                  <a:schemeClr val="bg1"/>
                </a:solidFill>
              </a:rPr>
              <a:t>Byggprojektet</a:t>
            </a:r>
            <a:endParaRPr lang="fi-FI" sz="6600" b="1" dirty="0">
              <a:solidFill>
                <a:schemeClr val="bg1"/>
              </a:solidFill>
            </a:endParaRPr>
          </a:p>
        </p:txBody>
      </p:sp>
      <p:sp>
        <p:nvSpPr>
          <p:cNvPr id="13" name="TextBox 12">
            <a:extLst>
              <a:ext uri="{FF2B5EF4-FFF2-40B4-BE49-F238E27FC236}">
                <a16:creationId xmlns:a16="http://schemas.microsoft.com/office/drawing/2014/main" id="{5EC86087-1FBF-1C46-89F7-EC0F8B6A85E2}"/>
              </a:ext>
            </a:extLst>
          </p:cNvPr>
          <p:cNvSpPr txBox="1"/>
          <p:nvPr/>
        </p:nvSpPr>
        <p:spPr>
          <a:xfrm>
            <a:off x="819151" y="2339576"/>
            <a:ext cx="10461624" cy="1107996"/>
          </a:xfrm>
          <a:prstGeom prst="rect">
            <a:avLst/>
          </a:prstGeom>
          <a:noFill/>
        </p:spPr>
        <p:txBody>
          <a:bodyPr wrap="square" rtlCol="0">
            <a:spAutoFit/>
          </a:bodyPr>
          <a:lstStyle/>
          <a:p>
            <a:r>
              <a:rPr lang="fi-FI" sz="6600" dirty="0" err="1">
                <a:solidFill>
                  <a:schemeClr val="bg1"/>
                </a:solidFill>
              </a:rPr>
              <a:t>Rakennushanke</a:t>
            </a:r>
          </a:p>
        </p:txBody>
      </p:sp>
      <p:sp>
        <p:nvSpPr>
          <p:cNvPr id="9" name="TextBox 8">
            <a:extLst>
              <a:ext uri="{FF2B5EF4-FFF2-40B4-BE49-F238E27FC236}">
                <a16:creationId xmlns:a16="http://schemas.microsoft.com/office/drawing/2014/main" id="{CD6474EE-B30E-F442-A243-FEC20C0CE9BA}"/>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JKMM 2019</a:t>
            </a:r>
          </a:p>
        </p:txBody>
      </p:sp>
      <p:sp>
        <p:nvSpPr>
          <p:cNvPr id="3" name="Slide Number Placeholder 2">
            <a:extLst>
              <a:ext uri="{FF2B5EF4-FFF2-40B4-BE49-F238E27FC236}">
                <a16:creationId xmlns:a16="http://schemas.microsoft.com/office/drawing/2014/main" id="{D925716F-FD47-6541-B621-4A06CAD213AA}"/>
              </a:ext>
            </a:extLst>
          </p:cNvPr>
          <p:cNvSpPr>
            <a:spLocks noGrp="1"/>
          </p:cNvSpPr>
          <p:nvPr>
            <p:ph type="sldNum" sz="quarter" idx="12"/>
          </p:nvPr>
        </p:nvSpPr>
        <p:spPr/>
        <p:txBody>
          <a:bodyPr/>
          <a:lstStyle/>
          <a:p>
            <a:fld id="{0DDAE6D7-7798-40F7-910A-F7FBD39DBC25}" type="slidenum">
              <a:rPr lang="sv-SE" smtClean="0"/>
              <a:pPr/>
              <a:t>5</a:t>
            </a:fld>
            <a:endParaRPr lang="sv-SE"/>
          </a:p>
        </p:txBody>
      </p:sp>
      <p:sp>
        <p:nvSpPr>
          <p:cNvPr id="11" name="Graphic 20">
            <a:extLst>
              <a:ext uri="{FF2B5EF4-FFF2-40B4-BE49-F238E27FC236}">
                <a16:creationId xmlns:a16="http://schemas.microsoft.com/office/drawing/2014/main" id="{59823B68-A6B0-A94D-B428-29B484B98E2B}"/>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7" name="Rectangle 16">
            <a:extLst>
              <a:ext uri="{FF2B5EF4-FFF2-40B4-BE49-F238E27FC236}">
                <a16:creationId xmlns:a16="http://schemas.microsoft.com/office/drawing/2014/main" id="{B06A662F-0A32-4847-AC3F-B28DB6D15556}"/>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8" name="Picture 4" descr="Logo, company name&#10;&#10;Description automatically generated">
            <a:extLst>
              <a:ext uri="{FF2B5EF4-FFF2-40B4-BE49-F238E27FC236}">
                <a16:creationId xmlns:a16="http://schemas.microsoft.com/office/drawing/2014/main" id="{241172FA-78FE-CC44-ADD2-08892D5F51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16227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75CB61-BFA0-624E-8203-320C71D7E80B}"/>
              </a:ext>
            </a:extLst>
          </p:cNvPr>
          <p:cNvSpPr/>
          <p:nvPr/>
        </p:nvSpPr>
        <p:spPr>
          <a:xfrm>
            <a:off x="0" y="0"/>
            <a:ext cx="12192000" cy="6858000"/>
          </a:xfrm>
          <a:prstGeom prst="rect">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Box 11">
            <a:extLst>
              <a:ext uri="{FF2B5EF4-FFF2-40B4-BE49-F238E27FC236}">
                <a16:creationId xmlns:a16="http://schemas.microsoft.com/office/drawing/2014/main" id="{9523C9B1-B750-0745-9B14-D7C32D7CD00D}"/>
              </a:ext>
            </a:extLst>
          </p:cNvPr>
          <p:cNvSpPr txBox="1"/>
          <p:nvPr/>
        </p:nvSpPr>
        <p:spPr>
          <a:xfrm>
            <a:off x="819149" y="6003292"/>
            <a:ext cx="10534650" cy="338554"/>
          </a:xfrm>
          <a:prstGeom prst="rect">
            <a:avLst/>
          </a:prstGeom>
          <a:noFill/>
        </p:spPr>
        <p:txBody>
          <a:bodyPr wrap="square" rtlCol="0">
            <a:spAutoFit/>
          </a:bodyPr>
          <a:lstStyle/>
          <a:p>
            <a:pPr algn="r"/>
            <a:r>
              <a:rPr lang="fi-FI" sz="1600" b="1" spc="300" dirty="0" err="1">
                <a:solidFill>
                  <a:schemeClr val="bg1"/>
                </a:solidFill>
              </a:rPr>
              <a:t>ALBERT DE LA CHAPELLE,  YLE VÄSTNYLAND 8.11.2020</a:t>
            </a:r>
          </a:p>
        </p:txBody>
      </p:sp>
      <p:sp>
        <p:nvSpPr>
          <p:cNvPr id="16" name="TextBox 15">
            <a:extLst>
              <a:ext uri="{FF2B5EF4-FFF2-40B4-BE49-F238E27FC236}">
                <a16:creationId xmlns:a16="http://schemas.microsoft.com/office/drawing/2014/main" id="{8F1893DF-244D-5441-ABB6-F3A3FF473F50}"/>
              </a:ext>
            </a:extLst>
          </p:cNvPr>
          <p:cNvSpPr txBox="1"/>
          <p:nvPr/>
        </p:nvSpPr>
        <p:spPr>
          <a:xfrm>
            <a:off x="819150" y="1353046"/>
            <a:ext cx="4749672" cy="3785652"/>
          </a:xfrm>
          <a:prstGeom prst="rect">
            <a:avLst/>
          </a:prstGeom>
          <a:noFill/>
        </p:spPr>
        <p:txBody>
          <a:bodyPr wrap="square" numCol="1" spcCol="324000" rtlCol="0">
            <a:spAutoFit/>
          </a:bodyPr>
          <a:lstStyle/>
          <a:p>
            <a:r>
              <a:rPr lang="fi-FI" sz="1600" b="1" i="1" dirty="0" err="1">
                <a:solidFill>
                  <a:schemeClr val="bg1"/>
                </a:solidFill>
              </a:rPr>
              <a:t>Jag har en släkting som brukar säga att han vill betala tillbaka allt han fått. Han menar att han har fått ett lyckligt liv och att han bör göra något så att andra också ska få det. Det är kanske inte ett så dumt sätt att svara.</a:t>
            </a:r>
          </a:p>
          <a:p>
            <a:endParaRPr lang="fi-FI" sz="1600" b="1" i="1" dirty="0" err="1">
              <a:solidFill>
                <a:schemeClr val="bg1"/>
              </a:solidFill>
            </a:endParaRPr>
          </a:p>
          <a:p>
            <a:r>
              <a:rPr lang="fi-FI" sz="1600" b="1" i="1" dirty="0" err="1">
                <a:solidFill>
                  <a:schemeClr val="bg1"/>
                </a:solidFill>
              </a:rPr>
              <a:t>Meningen är att det [museet] ska vara slående i ordets bästa bemärkelse. Min fru var mycket noggrann med att vi skulle erbjuda utställningar med nutidskonst.</a:t>
            </a:r>
          </a:p>
          <a:p>
            <a:endParaRPr lang="fi-FI" sz="1600" b="1" i="1" dirty="0" err="1">
              <a:solidFill>
                <a:schemeClr val="bg1"/>
              </a:solidFill>
            </a:endParaRPr>
          </a:p>
          <a:p>
            <a:r>
              <a:rPr lang="fi-FI" sz="1600" b="1" i="1" dirty="0" err="1">
                <a:solidFill>
                  <a:schemeClr val="bg1"/>
                </a:solidFill>
              </a:rPr>
              <a:t>Jag tror nog att stadens ledning hoppas att museet skulle kunna förbättra Ekenäs turismstatistik. Skulle det gå så vore ingen gladare än jag.</a:t>
            </a:r>
          </a:p>
        </p:txBody>
      </p:sp>
      <p:sp>
        <p:nvSpPr>
          <p:cNvPr id="17" name="Rectangle 16">
            <a:extLst>
              <a:ext uri="{FF2B5EF4-FFF2-40B4-BE49-F238E27FC236}">
                <a16:creationId xmlns:a16="http://schemas.microsoft.com/office/drawing/2014/main" id="{6DBE7CFC-E162-BF41-93EB-AA47B231421B}"/>
              </a:ext>
            </a:extLst>
          </p:cNvPr>
          <p:cNvSpPr/>
          <p:nvPr/>
        </p:nvSpPr>
        <p:spPr>
          <a:xfrm>
            <a:off x="276498" y="787922"/>
            <a:ext cx="723275" cy="2031325"/>
          </a:xfrm>
          <a:prstGeom prst="rect">
            <a:avLst/>
          </a:prstGeom>
        </p:spPr>
        <p:txBody>
          <a:bodyPr wrap="none">
            <a:spAutoFit/>
          </a:bodyPr>
          <a:lstStyle/>
          <a:p>
            <a:r>
              <a:rPr lang="fi-FI" sz="12600" i="1" dirty="0" err="1">
                <a:solidFill>
                  <a:schemeClr val="bg1">
                    <a:alpha val="16000"/>
                  </a:schemeClr>
                </a:solidFill>
              </a:rPr>
              <a:t>”</a:t>
            </a:r>
            <a:endParaRPr lang="sv-SE" sz="12600">
              <a:solidFill>
                <a:schemeClr val="bg1">
                  <a:alpha val="16000"/>
                </a:schemeClr>
              </a:solidFill>
            </a:endParaRPr>
          </a:p>
        </p:txBody>
      </p:sp>
      <p:sp>
        <p:nvSpPr>
          <p:cNvPr id="18" name="Rectangle 17">
            <a:extLst>
              <a:ext uri="{FF2B5EF4-FFF2-40B4-BE49-F238E27FC236}">
                <a16:creationId xmlns:a16="http://schemas.microsoft.com/office/drawing/2014/main" id="{9672FF83-8DA9-5840-AB6F-190C76CB2BC3}"/>
              </a:ext>
            </a:extLst>
          </p:cNvPr>
          <p:cNvSpPr/>
          <p:nvPr/>
        </p:nvSpPr>
        <p:spPr>
          <a:xfrm>
            <a:off x="4530584" y="4319334"/>
            <a:ext cx="723275" cy="2031325"/>
          </a:xfrm>
          <a:prstGeom prst="rect">
            <a:avLst/>
          </a:prstGeom>
        </p:spPr>
        <p:txBody>
          <a:bodyPr wrap="none">
            <a:spAutoFit/>
          </a:bodyPr>
          <a:lstStyle/>
          <a:p>
            <a:r>
              <a:rPr lang="fi-FI" sz="12600" i="1" dirty="0" err="1">
                <a:solidFill>
                  <a:schemeClr val="bg1">
                    <a:alpha val="16000"/>
                  </a:schemeClr>
                </a:solidFill>
              </a:rPr>
              <a:t>”</a:t>
            </a:r>
            <a:endParaRPr lang="sv-SE" sz="12600">
              <a:solidFill>
                <a:schemeClr val="bg1">
                  <a:alpha val="16000"/>
                </a:schemeClr>
              </a:solidFill>
            </a:endParaRPr>
          </a:p>
        </p:txBody>
      </p:sp>
      <p:sp>
        <p:nvSpPr>
          <p:cNvPr id="4" name="Slide Number Placeholder 3">
            <a:extLst>
              <a:ext uri="{FF2B5EF4-FFF2-40B4-BE49-F238E27FC236}">
                <a16:creationId xmlns:a16="http://schemas.microsoft.com/office/drawing/2014/main" id="{416EADBF-80B0-9E4C-B706-2E72E8B73FFE}"/>
              </a:ext>
            </a:extLst>
          </p:cNvPr>
          <p:cNvSpPr>
            <a:spLocks noGrp="1"/>
          </p:cNvSpPr>
          <p:nvPr>
            <p:ph type="sldNum" sz="quarter" idx="12"/>
          </p:nvPr>
        </p:nvSpPr>
        <p:spPr/>
        <p:txBody>
          <a:bodyPr/>
          <a:lstStyle/>
          <a:p>
            <a:fld id="{0DDAE6D7-7798-40F7-910A-F7FBD39DBC25}" type="slidenum">
              <a:rPr lang="sv-SE" smtClean="0"/>
              <a:pPr/>
              <a:t>6</a:t>
            </a:fld>
            <a:endParaRPr lang="sv-SE"/>
          </a:p>
        </p:txBody>
      </p:sp>
      <p:sp>
        <p:nvSpPr>
          <p:cNvPr id="19" name="TextBox 18">
            <a:extLst>
              <a:ext uri="{FF2B5EF4-FFF2-40B4-BE49-F238E27FC236}">
                <a16:creationId xmlns:a16="http://schemas.microsoft.com/office/drawing/2014/main" id="{CBF28C51-4EB2-A740-A9D2-8D587442DEC4}"/>
              </a:ext>
            </a:extLst>
          </p:cNvPr>
          <p:cNvSpPr txBox="1"/>
          <p:nvPr/>
        </p:nvSpPr>
        <p:spPr>
          <a:xfrm>
            <a:off x="6554934" y="1353046"/>
            <a:ext cx="4749672" cy="3785652"/>
          </a:xfrm>
          <a:prstGeom prst="rect">
            <a:avLst/>
          </a:prstGeom>
          <a:noFill/>
        </p:spPr>
        <p:txBody>
          <a:bodyPr wrap="square" numCol="1" spcCol="324000" rtlCol="0">
            <a:spAutoFit/>
          </a:bodyPr>
          <a:lstStyle/>
          <a:p>
            <a:r>
              <a:rPr lang="fi-FI" sz="1600" b="1" i="1" dirty="0" err="1">
                <a:solidFill>
                  <a:schemeClr val="bg1"/>
                </a:solidFill>
              </a:rPr>
              <a:t>Minulla on sukulainen, joka sanoo, että hän haluaa maksaa takaisin kaiken sen minkä hän on saanut. Hän kertoo saaneensa onnellisen elämän ja haluavansa tehdä jotakin, jotta muillakin on mahdollisuus samaan. Tämä ei kai liene ihan huono vastaus. </a:t>
            </a:r>
          </a:p>
          <a:p>
            <a:endParaRPr lang="fi-FI" sz="1600" b="1" i="1" dirty="0" err="1">
              <a:solidFill>
                <a:schemeClr val="bg1"/>
              </a:solidFill>
            </a:endParaRPr>
          </a:p>
          <a:p>
            <a:r>
              <a:rPr lang="fi-FI" sz="1600" b="1" i="1" dirty="0" err="1">
                <a:solidFill>
                  <a:schemeClr val="bg1"/>
                </a:solidFill>
              </a:rPr>
              <a:t>Tavoitteemme on, että museosta tulee upea, sanan parhaassa merkityksessä. Vaimoni oli tarkka sen suhteen, että esitämme näyttelyissämme nykytaidetta. </a:t>
            </a:r>
          </a:p>
          <a:p>
            <a:endParaRPr lang="fi-FI" sz="1600" b="1" i="1" dirty="0" err="1">
              <a:solidFill>
                <a:schemeClr val="bg1"/>
              </a:solidFill>
            </a:endParaRPr>
          </a:p>
          <a:p>
            <a:r>
              <a:rPr lang="fi-FI" sz="1600" b="1" i="1" dirty="0" err="1">
                <a:solidFill>
                  <a:schemeClr val="bg1"/>
                </a:solidFill>
              </a:rPr>
              <a:t>Uskon kyllä, että kaupungin johto toivoo museon parantavan Tammisaaren matkailua. Jos näin käy, olen toki iloinen.</a:t>
            </a:r>
          </a:p>
        </p:txBody>
      </p:sp>
      <p:sp>
        <p:nvSpPr>
          <p:cNvPr id="20" name="Rectangle 19">
            <a:extLst>
              <a:ext uri="{FF2B5EF4-FFF2-40B4-BE49-F238E27FC236}">
                <a16:creationId xmlns:a16="http://schemas.microsoft.com/office/drawing/2014/main" id="{1F4B8E50-AEC9-7D44-B43A-A530E7367F7B}"/>
              </a:ext>
            </a:extLst>
          </p:cNvPr>
          <p:cNvSpPr/>
          <p:nvPr/>
        </p:nvSpPr>
        <p:spPr>
          <a:xfrm>
            <a:off x="6012282" y="787922"/>
            <a:ext cx="723275" cy="2031325"/>
          </a:xfrm>
          <a:prstGeom prst="rect">
            <a:avLst/>
          </a:prstGeom>
        </p:spPr>
        <p:txBody>
          <a:bodyPr wrap="none">
            <a:spAutoFit/>
          </a:bodyPr>
          <a:lstStyle/>
          <a:p>
            <a:r>
              <a:rPr lang="fi-FI" sz="12600" i="1" dirty="0" err="1">
                <a:solidFill>
                  <a:schemeClr val="bg1">
                    <a:alpha val="16000"/>
                  </a:schemeClr>
                </a:solidFill>
              </a:rPr>
              <a:t>”</a:t>
            </a:r>
            <a:endParaRPr lang="sv-SE" sz="12600">
              <a:solidFill>
                <a:schemeClr val="bg1">
                  <a:alpha val="16000"/>
                </a:schemeClr>
              </a:solidFill>
            </a:endParaRPr>
          </a:p>
        </p:txBody>
      </p:sp>
      <p:sp>
        <p:nvSpPr>
          <p:cNvPr id="21" name="Rectangle 20">
            <a:extLst>
              <a:ext uri="{FF2B5EF4-FFF2-40B4-BE49-F238E27FC236}">
                <a16:creationId xmlns:a16="http://schemas.microsoft.com/office/drawing/2014/main" id="{DC11007B-A659-D645-9134-82DB4503F92C}"/>
              </a:ext>
            </a:extLst>
          </p:cNvPr>
          <p:cNvSpPr/>
          <p:nvPr/>
        </p:nvSpPr>
        <p:spPr>
          <a:xfrm>
            <a:off x="10266368" y="4319334"/>
            <a:ext cx="723275" cy="2031325"/>
          </a:xfrm>
          <a:prstGeom prst="rect">
            <a:avLst/>
          </a:prstGeom>
        </p:spPr>
        <p:txBody>
          <a:bodyPr wrap="none">
            <a:spAutoFit/>
          </a:bodyPr>
          <a:lstStyle/>
          <a:p>
            <a:r>
              <a:rPr lang="fi-FI" sz="12600" i="1" dirty="0" err="1">
                <a:solidFill>
                  <a:schemeClr val="bg1">
                    <a:alpha val="16000"/>
                  </a:schemeClr>
                </a:solidFill>
              </a:rPr>
              <a:t>”</a:t>
            </a:r>
            <a:endParaRPr lang="sv-SE" sz="12600">
              <a:solidFill>
                <a:schemeClr val="bg1">
                  <a:alpha val="16000"/>
                </a:schemeClr>
              </a:solidFill>
            </a:endParaRPr>
          </a:p>
        </p:txBody>
      </p:sp>
      <p:sp>
        <p:nvSpPr>
          <p:cNvPr id="13" name="Graphic 20">
            <a:extLst>
              <a:ext uri="{FF2B5EF4-FFF2-40B4-BE49-F238E27FC236}">
                <a16:creationId xmlns:a16="http://schemas.microsoft.com/office/drawing/2014/main" id="{7CBB04BD-8C78-1C41-AC42-0152CA806DA4}"/>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4" name="Rectangle 13">
            <a:extLst>
              <a:ext uri="{FF2B5EF4-FFF2-40B4-BE49-F238E27FC236}">
                <a16:creationId xmlns:a16="http://schemas.microsoft.com/office/drawing/2014/main" id="{C55DAE92-41F6-B948-A456-8FF7EF5C2A9A}"/>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5" name="Picture 4" descr="Logo, company name&#10;&#10;Description automatically generated">
            <a:extLst>
              <a:ext uri="{FF2B5EF4-FFF2-40B4-BE49-F238E27FC236}">
                <a16:creationId xmlns:a16="http://schemas.microsoft.com/office/drawing/2014/main" id="{92708380-AFA6-6044-B717-57B8471D81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389189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70B2463-7F4F-C645-A134-3760D8099DE5}"/>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1" y="-20297"/>
            <a:ext cx="12191999" cy="6878298"/>
          </a:xfrm>
          <a:prstGeom prst="rect">
            <a:avLst/>
          </a:prstGeom>
        </p:spPr>
      </p:pic>
      <p:sp>
        <p:nvSpPr>
          <p:cNvPr id="32" name="Rectangle 31">
            <a:extLst>
              <a:ext uri="{FF2B5EF4-FFF2-40B4-BE49-F238E27FC236}">
                <a16:creationId xmlns:a16="http://schemas.microsoft.com/office/drawing/2014/main" id="{0917FBAC-0C8A-3746-911C-8109071F48C4}"/>
              </a:ext>
            </a:extLst>
          </p:cNvPr>
          <p:cNvSpPr/>
          <p:nvPr/>
        </p:nvSpPr>
        <p:spPr>
          <a:xfrm>
            <a:off x="0" y="0"/>
            <a:ext cx="12192000" cy="6858000"/>
          </a:xfrm>
          <a:prstGeom prst="rect">
            <a:avLst/>
          </a:prstGeom>
          <a:gradFill>
            <a:gsLst>
              <a:gs pos="56000">
                <a:schemeClr val="accent1">
                  <a:alpha val="0"/>
                  <a:lumMod val="0"/>
                  <a:lumOff val="100000"/>
                </a:schemeClr>
              </a:gs>
              <a:gs pos="70000">
                <a:schemeClr val="bg1">
                  <a:alpha val="87000"/>
                </a:schemeClr>
              </a:gs>
              <a:gs pos="99000">
                <a:schemeClr val="bg1">
                  <a:alpha val="95000"/>
                </a:schemeClr>
              </a:gs>
            </a:gsLst>
            <a:lin ang="6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3" name="Rectangle 52">
            <a:extLst>
              <a:ext uri="{FF2B5EF4-FFF2-40B4-BE49-F238E27FC236}">
                <a16:creationId xmlns:a16="http://schemas.microsoft.com/office/drawing/2014/main" id="{7BD47C10-18D6-B04B-BDE4-3F9B5B8DB799}"/>
              </a:ext>
            </a:extLst>
          </p:cNvPr>
          <p:cNvSpPr/>
          <p:nvPr/>
        </p:nvSpPr>
        <p:spPr>
          <a:xfrm>
            <a:off x="0" y="-36512"/>
            <a:ext cx="12192000" cy="6858000"/>
          </a:xfrm>
          <a:prstGeom prst="rect">
            <a:avLst/>
          </a:prstGeom>
          <a:gradFill>
            <a:gsLst>
              <a:gs pos="76000">
                <a:schemeClr val="accent1">
                  <a:lumMod val="0"/>
                  <a:lumOff val="100000"/>
                  <a:alpha val="0"/>
                </a:schemeClr>
              </a:gs>
              <a:gs pos="86000">
                <a:schemeClr val="bg1">
                  <a:alpha val="31000"/>
                </a:schemeClr>
              </a:gs>
              <a:gs pos="89000">
                <a:schemeClr val="bg1">
                  <a:alpha val="81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Box 33">
            <a:extLst>
              <a:ext uri="{FF2B5EF4-FFF2-40B4-BE49-F238E27FC236}">
                <a16:creationId xmlns:a16="http://schemas.microsoft.com/office/drawing/2014/main" id="{534CA20D-2D91-8D40-A071-4045D29C28B3}"/>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tx1">
                    <a:lumMod val="85000"/>
                    <a:lumOff val="15000"/>
                  </a:schemeClr>
                </a:solidFill>
              </a:rPr>
              <a:t>Bildkälla / </a:t>
            </a:r>
            <a:r>
              <a:rPr lang="fi-FI" sz="800">
                <a:solidFill>
                  <a:schemeClr val="tx1">
                    <a:lumMod val="85000"/>
                    <a:lumOff val="15000"/>
                  </a:schemeClr>
                </a:solidFill>
              </a:rPr>
              <a:t>Kuvalähde: JKMM 1/2021</a:t>
            </a:r>
          </a:p>
        </p:txBody>
      </p:sp>
      <p:sp>
        <p:nvSpPr>
          <p:cNvPr id="38" name="TextBox 37">
            <a:extLst>
              <a:ext uri="{FF2B5EF4-FFF2-40B4-BE49-F238E27FC236}">
                <a16:creationId xmlns:a16="http://schemas.microsoft.com/office/drawing/2014/main" id="{37A6F5D3-5195-F941-86D8-17CE7516C031}"/>
              </a:ext>
            </a:extLst>
          </p:cNvPr>
          <p:cNvSpPr txBox="1"/>
          <p:nvPr/>
        </p:nvSpPr>
        <p:spPr>
          <a:xfrm>
            <a:off x="549986" y="392271"/>
            <a:ext cx="1640800" cy="324000"/>
          </a:xfrm>
          <a:prstGeom prst="rect">
            <a:avLst/>
          </a:prstGeom>
          <a:solidFill>
            <a:schemeClr val="bg1"/>
          </a:solidFill>
        </p:spPr>
        <p:txBody>
          <a:bodyPr wrap="square" rtlCol="0">
            <a:spAutoFit/>
          </a:bodyPr>
          <a:lstStyle/>
          <a:p>
            <a:r>
              <a:rPr lang="fi-FI" sz="1300" b="1" i="1" err="1">
                <a:solidFill>
                  <a:srgbClr val="BB9056"/>
                </a:solidFill>
              </a:rPr>
              <a:t>Raatihuoneentori</a:t>
            </a:r>
            <a:endParaRPr lang="sv-SE" sz="1300" b="1" i="1">
              <a:solidFill>
                <a:srgbClr val="BB9056"/>
              </a:solidFill>
            </a:endParaRPr>
          </a:p>
        </p:txBody>
      </p:sp>
      <p:sp>
        <p:nvSpPr>
          <p:cNvPr id="40" name="TextBox 39">
            <a:extLst>
              <a:ext uri="{FF2B5EF4-FFF2-40B4-BE49-F238E27FC236}">
                <a16:creationId xmlns:a16="http://schemas.microsoft.com/office/drawing/2014/main" id="{BC8800F0-F647-9B44-8067-A09A3BDC2E48}"/>
              </a:ext>
            </a:extLst>
          </p:cNvPr>
          <p:cNvSpPr txBox="1"/>
          <p:nvPr/>
        </p:nvSpPr>
        <p:spPr>
          <a:xfrm rot="18128867">
            <a:off x="1603474" y="3129997"/>
            <a:ext cx="2378852" cy="468000"/>
          </a:xfrm>
          <a:prstGeom prst="rect">
            <a:avLst/>
          </a:prstGeom>
          <a:solidFill>
            <a:schemeClr val="bg1"/>
          </a:solidFill>
        </p:spPr>
        <p:txBody>
          <a:bodyPr wrap="square" rtlCol="0">
            <a:spAutoFit/>
          </a:bodyPr>
          <a:lstStyle/>
          <a:p>
            <a:pPr algn="ctr"/>
            <a:r>
              <a:rPr lang="fi-FI" sz="1300" b="1" err="1">
                <a:solidFill>
                  <a:srgbClr val="BB9056"/>
                </a:solidFill>
              </a:rPr>
              <a:t>Brunnsgatan / </a:t>
            </a:r>
            <a:r>
              <a:rPr lang="fi-FI" sz="1300" b="1" i="1" err="1">
                <a:solidFill>
                  <a:srgbClr val="BB9056"/>
                </a:solidFill>
              </a:rPr>
              <a:t>Kaivokatu</a:t>
            </a:r>
            <a:endParaRPr lang="sv-SE" sz="1300" b="1">
              <a:solidFill>
                <a:srgbClr val="BB9056"/>
              </a:solidFill>
            </a:endParaRPr>
          </a:p>
        </p:txBody>
      </p:sp>
      <p:grpSp>
        <p:nvGrpSpPr>
          <p:cNvPr id="41" name="Group 40">
            <a:extLst>
              <a:ext uri="{FF2B5EF4-FFF2-40B4-BE49-F238E27FC236}">
                <a16:creationId xmlns:a16="http://schemas.microsoft.com/office/drawing/2014/main" id="{52A2B991-EFF9-B44D-952F-28F5874F3F4A}"/>
              </a:ext>
            </a:extLst>
          </p:cNvPr>
          <p:cNvGrpSpPr/>
          <p:nvPr/>
        </p:nvGrpSpPr>
        <p:grpSpPr>
          <a:xfrm>
            <a:off x="1712866" y="520937"/>
            <a:ext cx="7750448" cy="9291799"/>
            <a:chOff x="1894296" y="383050"/>
            <a:chExt cx="9041686" cy="10839828"/>
          </a:xfrm>
        </p:grpSpPr>
        <p:cxnSp>
          <p:nvCxnSpPr>
            <p:cNvPr id="42" name="Straight Connector 41">
              <a:extLst>
                <a:ext uri="{FF2B5EF4-FFF2-40B4-BE49-F238E27FC236}">
                  <a16:creationId xmlns:a16="http://schemas.microsoft.com/office/drawing/2014/main" id="{FE7623F5-49E6-9E48-AF36-A9E405022997}"/>
                </a:ext>
              </a:extLst>
            </p:cNvPr>
            <p:cNvCxnSpPr>
              <a:cxnSpLocks/>
            </p:cNvCxnSpPr>
            <p:nvPr/>
          </p:nvCxnSpPr>
          <p:spPr>
            <a:xfrm flipH="1">
              <a:off x="10494810" y="1563758"/>
              <a:ext cx="395891" cy="9659119"/>
            </a:xfrm>
            <a:prstGeom prst="line">
              <a:avLst/>
            </a:prstGeom>
            <a:ln w="66675" cap="sq">
              <a:solidFill>
                <a:srgbClr val="BB9056">
                  <a:alpha val="30000"/>
                </a:srgb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AC837E6-F599-CA4A-8CE5-2D0A4AF0AD9F}"/>
                </a:ext>
              </a:extLst>
            </p:cNvPr>
            <p:cNvCxnSpPr>
              <a:cxnSpLocks/>
            </p:cNvCxnSpPr>
            <p:nvPr/>
          </p:nvCxnSpPr>
          <p:spPr>
            <a:xfrm flipH="1">
              <a:off x="1894296" y="458570"/>
              <a:ext cx="3596074" cy="5742190"/>
            </a:xfrm>
            <a:prstGeom prst="line">
              <a:avLst/>
            </a:prstGeom>
            <a:ln w="66675" cap="sq">
              <a:solidFill>
                <a:srgbClr val="BB9056">
                  <a:alpha val="30000"/>
                </a:srgb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F81653A-1183-AA40-BB61-44443BFFDE3A}"/>
                </a:ext>
              </a:extLst>
            </p:cNvPr>
            <p:cNvCxnSpPr>
              <a:cxnSpLocks/>
            </p:cNvCxnSpPr>
            <p:nvPr/>
          </p:nvCxnSpPr>
          <p:spPr>
            <a:xfrm flipH="1" flipV="1">
              <a:off x="5490368" y="383050"/>
              <a:ext cx="5445614" cy="1225520"/>
            </a:xfrm>
            <a:prstGeom prst="line">
              <a:avLst/>
            </a:prstGeom>
            <a:ln w="66675" cap="sq">
              <a:solidFill>
                <a:srgbClr val="BB9056">
                  <a:alpha val="30000"/>
                </a:srgb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8B7FAB6-C358-E34D-A2C7-1915F21BB17F}"/>
                </a:ext>
              </a:extLst>
            </p:cNvPr>
            <p:cNvCxnSpPr>
              <a:cxnSpLocks/>
            </p:cNvCxnSpPr>
            <p:nvPr/>
          </p:nvCxnSpPr>
          <p:spPr>
            <a:xfrm flipH="1" flipV="1">
              <a:off x="1894296" y="6114334"/>
              <a:ext cx="8589074" cy="5108544"/>
            </a:xfrm>
            <a:prstGeom prst="line">
              <a:avLst/>
            </a:prstGeom>
            <a:ln w="66675" cap="sq">
              <a:solidFill>
                <a:srgbClr val="BB9056">
                  <a:alpha val="30000"/>
                </a:srgbClr>
              </a:solidFill>
              <a:prstDash val="sysDot"/>
              <a:roun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740D866C-534D-E249-A6E0-1673414B40C9}"/>
              </a:ext>
            </a:extLst>
          </p:cNvPr>
          <p:cNvSpPr/>
          <p:nvPr/>
        </p:nvSpPr>
        <p:spPr>
          <a:xfrm rot="1490481">
            <a:off x="95420" y="69711"/>
            <a:ext cx="543739" cy="523220"/>
          </a:xfrm>
          <a:prstGeom prst="rect">
            <a:avLst/>
          </a:prstGeom>
        </p:spPr>
        <p:txBody>
          <a:bodyPr wrap="none">
            <a:spAutoFit/>
          </a:bodyPr>
          <a:lstStyle/>
          <a:p>
            <a:r>
              <a:rPr lang="fi-FI" sz="2800" b="1">
                <a:solidFill>
                  <a:srgbClr val="BB9056"/>
                </a:solidFill>
              </a:rPr>
              <a:t>←</a:t>
            </a:r>
            <a:endParaRPr lang="sv-SE" sz="2800" b="1"/>
          </a:p>
        </p:txBody>
      </p:sp>
      <p:sp>
        <p:nvSpPr>
          <p:cNvPr id="51" name="TextBox 50">
            <a:extLst>
              <a:ext uri="{FF2B5EF4-FFF2-40B4-BE49-F238E27FC236}">
                <a16:creationId xmlns:a16="http://schemas.microsoft.com/office/drawing/2014/main" id="{D4797F6D-AC55-E24E-AC6A-DCD06D7ED8AB}"/>
              </a:ext>
            </a:extLst>
          </p:cNvPr>
          <p:cNvSpPr txBox="1"/>
          <p:nvPr/>
        </p:nvSpPr>
        <p:spPr>
          <a:xfrm>
            <a:off x="789654" y="4890070"/>
            <a:ext cx="2920784" cy="830997"/>
          </a:xfrm>
          <a:prstGeom prst="rect">
            <a:avLst/>
          </a:prstGeom>
          <a:noFill/>
        </p:spPr>
        <p:txBody>
          <a:bodyPr wrap="square" rtlCol="0">
            <a:spAutoFit/>
          </a:bodyPr>
          <a:lstStyle/>
          <a:p>
            <a:r>
              <a:rPr lang="fi-FI" sz="1600" b="1" err="1">
                <a:solidFill>
                  <a:schemeClr val="tx1">
                    <a:lumMod val="85000"/>
                    <a:lumOff val="15000"/>
                  </a:schemeClr>
                </a:solidFill>
              </a:rPr>
              <a:t>Huset byggs </a:t>
            </a:r>
            <a:r>
              <a:rPr lang="fi-FI" sz="1600" err="1">
                <a:solidFill>
                  <a:schemeClr val="tx1">
                    <a:lumMod val="85000"/>
                    <a:lumOff val="15000"/>
                  </a:schemeClr>
                </a:solidFill>
              </a:rPr>
              <a:t>i kulturkvarteret, i hörnet av Gustav Wasas gata och Brunnsgatan.</a:t>
            </a:r>
          </a:p>
        </p:txBody>
      </p:sp>
      <p:sp>
        <p:nvSpPr>
          <p:cNvPr id="52" name="TextBox 51">
            <a:extLst>
              <a:ext uri="{FF2B5EF4-FFF2-40B4-BE49-F238E27FC236}">
                <a16:creationId xmlns:a16="http://schemas.microsoft.com/office/drawing/2014/main" id="{E90B138B-ED80-F34F-A27A-7120DA8C18AE}"/>
              </a:ext>
            </a:extLst>
          </p:cNvPr>
          <p:cNvSpPr txBox="1"/>
          <p:nvPr/>
        </p:nvSpPr>
        <p:spPr>
          <a:xfrm>
            <a:off x="4037175" y="4890070"/>
            <a:ext cx="3331720" cy="830997"/>
          </a:xfrm>
          <a:prstGeom prst="rect">
            <a:avLst/>
          </a:prstGeom>
          <a:noFill/>
        </p:spPr>
        <p:txBody>
          <a:bodyPr wrap="square" rtlCol="0">
            <a:spAutoFit/>
          </a:bodyPr>
          <a:lstStyle/>
          <a:p>
            <a:r>
              <a:rPr lang="fi-FI" sz="1600" b="1" err="1">
                <a:solidFill>
                  <a:schemeClr val="tx1">
                    <a:lumMod val="85000"/>
                    <a:lumOff val="15000"/>
                  </a:schemeClr>
                </a:solidFill>
              </a:rPr>
              <a:t>Talo rakennetaan </a:t>
            </a:r>
            <a:r>
              <a:rPr lang="fi-FI" sz="1600" err="1">
                <a:solidFill>
                  <a:schemeClr val="tx1">
                    <a:lumMod val="85000"/>
                    <a:lumOff val="15000"/>
                  </a:schemeClr>
                </a:solidFill>
              </a:rPr>
              <a:t>kulttuurikortteliin, Kustaa Vaasan kadun ja Kaivokadun kulmaan. </a:t>
            </a:r>
            <a:endParaRPr lang="sv-SE" sz="1600">
              <a:solidFill>
                <a:schemeClr val="tx1">
                  <a:lumMod val="85000"/>
                  <a:lumOff val="15000"/>
                </a:schemeClr>
              </a:solidFill>
            </a:endParaRPr>
          </a:p>
        </p:txBody>
      </p:sp>
      <p:sp>
        <p:nvSpPr>
          <p:cNvPr id="2" name="Slide Number Placeholder 1">
            <a:extLst>
              <a:ext uri="{FF2B5EF4-FFF2-40B4-BE49-F238E27FC236}">
                <a16:creationId xmlns:a16="http://schemas.microsoft.com/office/drawing/2014/main" id="{48736069-0DD4-6E4F-92DC-BBD4479C999B}"/>
              </a:ext>
            </a:extLst>
          </p:cNvPr>
          <p:cNvSpPr>
            <a:spLocks noGrp="1"/>
          </p:cNvSpPr>
          <p:nvPr>
            <p:ph type="sldNum" sz="quarter" idx="12"/>
          </p:nvPr>
        </p:nvSpPr>
        <p:spPr/>
        <p:txBody>
          <a:bodyPr/>
          <a:lstStyle/>
          <a:p>
            <a:fld id="{0DDAE6D7-7798-40F7-910A-F7FBD39DBC25}" type="slidenum">
              <a:rPr lang="sv-SE" smtClean="0"/>
              <a:pPr/>
              <a:t>7</a:t>
            </a:fld>
            <a:endParaRPr lang="sv-SE"/>
          </a:p>
        </p:txBody>
      </p:sp>
      <p:sp>
        <p:nvSpPr>
          <p:cNvPr id="37" name="TextBox 36">
            <a:extLst>
              <a:ext uri="{FF2B5EF4-FFF2-40B4-BE49-F238E27FC236}">
                <a16:creationId xmlns:a16="http://schemas.microsoft.com/office/drawing/2014/main" id="{E8BF20E2-CDB5-C54A-9137-9014AE86DB68}"/>
              </a:ext>
            </a:extLst>
          </p:cNvPr>
          <p:cNvSpPr txBox="1"/>
          <p:nvPr/>
        </p:nvSpPr>
        <p:spPr>
          <a:xfrm>
            <a:off x="549986" y="162031"/>
            <a:ext cx="1266495" cy="292388"/>
          </a:xfrm>
          <a:prstGeom prst="rect">
            <a:avLst/>
          </a:prstGeom>
          <a:solidFill>
            <a:schemeClr val="bg1"/>
          </a:solidFill>
        </p:spPr>
        <p:txBody>
          <a:bodyPr wrap="square" rtlCol="0">
            <a:spAutoFit/>
          </a:bodyPr>
          <a:lstStyle/>
          <a:p>
            <a:r>
              <a:rPr lang="fi-FI" sz="1300" b="1" err="1">
                <a:solidFill>
                  <a:srgbClr val="BB9056"/>
                </a:solidFill>
              </a:rPr>
              <a:t>Rådhustorget</a:t>
            </a:r>
            <a:endParaRPr lang="sv-SE" sz="1300" b="1">
              <a:solidFill>
                <a:srgbClr val="BB9056"/>
              </a:solidFill>
            </a:endParaRPr>
          </a:p>
        </p:txBody>
      </p:sp>
      <p:sp>
        <p:nvSpPr>
          <p:cNvPr id="3" name="Rectangle 2">
            <a:extLst>
              <a:ext uri="{FF2B5EF4-FFF2-40B4-BE49-F238E27FC236}">
                <a16:creationId xmlns:a16="http://schemas.microsoft.com/office/drawing/2014/main" id="{DEA49142-6D6D-B743-ADA9-C56A5184AA5A}"/>
              </a:ext>
            </a:extLst>
          </p:cNvPr>
          <p:cNvSpPr/>
          <p:nvPr/>
        </p:nvSpPr>
        <p:spPr>
          <a:xfrm>
            <a:off x="7406784" y="686420"/>
            <a:ext cx="1678362" cy="292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TextBox 38">
            <a:extLst>
              <a:ext uri="{FF2B5EF4-FFF2-40B4-BE49-F238E27FC236}">
                <a16:creationId xmlns:a16="http://schemas.microsoft.com/office/drawing/2014/main" id="{94A0CA0C-14AA-C741-A427-C413EBF89D04}"/>
              </a:ext>
            </a:extLst>
          </p:cNvPr>
          <p:cNvSpPr txBox="1"/>
          <p:nvPr/>
        </p:nvSpPr>
        <p:spPr>
          <a:xfrm rot="409977">
            <a:off x="7161748" y="891134"/>
            <a:ext cx="3585823" cy="324000"/>
          </a:xfrm>
          <a:prstGeom prst="rect">
            <a:avLst/>
          </a:prstGeom>
          <a:solidFill>
            <a:schemeClr val="bg1"/>
          </a:solidFill>
        </p:spPr>
        <p:txBody>
          <a:bodyPr wrap="square" rtlCol="0">
            <a:spAutoFit/>
          </a:bodyPr>
          <a:lstStyle/>
          <a:p>
            <a:pPr algn="ctr"/>
            <a:r>
              <a:rPr lang="fi-FI" sz="1300" b="1">
                <a:solidFill>
                  <a:srgbClr val="BB9056"/>
                </a:solidFill>
              </a:rPr>
              <a:t>Gustav </a:t>
            </a:r>
            <a:r>
              <a:rPr lang="fi-FI" sz="1300" b="1" err="1">
                <a:solidFill>
                  <a:srgbClr val="BB9056"/>
                </a:solidFill>
              </a:rPr>
              <a:t>Wasas</a:t>
            </a:r>
            <a:r>
              <a:rPr lang="fi-FI" sz="1300" b="1">
                <a:solidFill>
                  <a:srgbClr val="BB9056"/>
                </a:solidFill>
              </a:rPr>
              <a:t> </a:t>
            </a:r>
            <a:r>
              <a:rPr lang="fi-FI" sz="1300" b="1" err="1">
                <a:solidFill>
                  <a:srgbClr val="BB9056"/>
                </a:solidFill>
              </a:rPr>
              <a:t>gata /</a:t>
            </a:r>
            <a:r>
              <a:rPr lang="fi-FI" sz="1300" b="1">
                <a:solidFill>
                  <a:srgbClr val="BB9056"/>
                </a:solidFill>
              </a:rPr>
              <a:t> </a:t>
            </a:r>
            <a:r>
              <a:rPr lang="fi-FI" sz="1300" b="1" i="1">
                <a:solidFill>
                  <a:srgbClr val="BB9056"/>
                </a:solidFill>
              </a:rPr>
              <a:t>Kustaa </a:t>
            </a:r>
            <a:r>
              <a:rPr lang="fi-FI" sz="1300" b="1" i="1" err="1">
                <a:solidFill>
                  <a:srgbClr val="BB9056"/>
                </a:solidFill>
              </a:rPr>
              <a:t>Vaasan</a:t>
            </a:r>
            <a:r>
              <a:rPr lang="fi-FI" sz="1300" b="1" i="1">
                <a:solidFill>
                  <a:srgbClr val="BB9056"/>
                </a:solidFill>
              </a:rPr>
              <a:t> </a:t>
            </a:r>
            <a:r>
              <a:rPr lang="fi-FI" sz="1300" b="1" i="1" err="1">
                <a:solidFill>
                  <a:srgbClr val="BB9056"/>
                </a:solidFill>
              </a:rPr>
              <a:t>katu</a:t>
            </a:r>
            <a:r>
              <a:rPr lang="fi-FI" sz="1300" b="1" i="1">
                <a:solidFill>
                  <a:srgbClr val="BB9056"/>
                </a:solidFill>
              </a:rPr>
              <a:t> </a:t>
            </a:r>
            <a:endParaRPr lang="sv-SE" sz="1300" b="1">
              <a:solidFill>
                <a:srgbClr val="BB9056"/>
              </a:solidFill>
            </a:endParaRPr>
          </a:p>
        </p:txBody>
      </p:sp>
      <p:pic>
        <p:nvPicPr>
          <p:cNvPr id="21" name="Picture 20">
            <a:extLst>
              <a:ext uri="{FF2B5EF4-FFF2-40B4-BE49-F238E27FC236}">
                <a16:creationId xmlns:a16="http://schemas.microsoft.com/office/drawing/2014/main" id="{68D75B8A-A0D4-034E-A925-35A3898C23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22" name="Rectangle 21">
            <a:extLst>
              <a:ext uri="{FF2B5EF4-FFF2-40B4-BE49-F238E27FC236}">
                <a16:creationId xmlns:a16="http://schemas.microsoft.com/office/drawing/2014/main" id="{0E0EC08E-94CE-5141-91F1-F16CF83EC0AE}"/>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23" name="Picture 7" descr="A picture containing shape&#10;&#10;Description automatically generated">
            <a:extLst>
              <a:ext uri="{FF2B5EF4-FFF2-40B4-BE49-F238E27FC236}">
                <a16:creationId xmlns:a16="http://schemas.microsoft.com/office/drawing/2014/main" id="{01CCC011-7E97-B846-951C-DBD37502A9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215483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3CF628-D661-1D40-915C-062D9323DB36}"/>
              </a:ext>
            </a:extLst>
          </p:cNvPr>
          <p:cNvSpPr txBox="1"/>
          <p:nvPr/>
        </p:nvSpPr>
        <p:spPr>
          <a:xfrm>
            <a:off x="819151" y="1501345"/>
            <a:ext cx="4633382" cy="3785652"/>
          </a:xfrm>
          <a:prstGeom prst="rect">
            <a:avLst/>
          </a:prstGeom>
          <a:noFill/>
        </p:spPr>
        <p:txBody>
          <a:bodyPr wrap="square" rtlCol="0">
            <a:spAutoFit/>
          </a:bodyPr>
          <a:lstStyle/>
          <a:p>
            <a:r>
              <a:rPr lang="fi-FI" sz="2400" b="1" dirty="0" err="1">
                <a:solidFill>
                  <a:schemeClr val="tx1">
                    <a:lumMod val="85000"/>
                    <a:lumOff val="15000"/>
                  </a:schemeClr>
                </a:solidFill>
              </a:rPr>
              <a:t>År 2018 inbjöds sex framstående arkitektbyråer till en tävling om det bästa förslaget för den nya museibyggnaden.</a:t>
            </a:r>
          </a:p>
          <a:p>
            <a:endParaRPr lang="fi-FI" sz="2400" b="1" dirty="0" err="1">
              <a:solidFill>
                <a:schemeClr val="tx1">
                  <a:lumMod val="85000"/>
                  <a:lumOff val="15000"/>
                </a:schemeClr>
              </a:solidFill>
            </a:endParaRPr>
          </a:p>
          <a:p>
            <a:r>
              <a:rPr lang="fi-FI" b="1">
                <a:solidFill>
                  <a:schemeClr val="tx1">
                    <a:lumMod val="85000"/>
                    <a:lumOff val="15000"/>
                  </a:schemeClr>
                </a:solidFill>
              </a:rPr>
              <a:t>Juryn </a:t>
            </a:r>
            <a:r>
              <a:rPr lang="fi-FI" b="1" err="1">
                <a:solidFill>
                  <a:schemeClr val="tx1">
                    <a:lumMod val="85000"/>
                    <a:lumOff val="15000"/>
                  </a:schemeClr>
                </a:solidFill>
              </a:rPr>
              <a:t>och</a:t>
            </a:r>
            <a:r>
              <a:rPr lang="fi-FI" b="1">
                <a:solidFill>
                  <a:schemeClr val="tx1">
                    <a:lumMod val="85000"/>
                    <a:lumOff val="15000"/>
                  </a:schemeClr>
                </a:solidFill>
              </a:rPr>
              <a:t> </a:t>
            </a:r>
            <a:r>
              <a:rPr lang="fi-FI" b="1" err="1">
                <a:solidFill>
                  <a:schemeClr val="tx1">
                    <a:lumMod val="85000"/>
                    <a:lumOff val="15000"/>
                  </a:schemeClr>
                </a:solidFill>
              </a:rPr>
              <a:t>donatorn</a:t>
            </a:r>
            <a:r>
              <a:rPr lang="fi-FI" b="1">
                <a:solidFill>
                  <a:schemeClr val="tx1">
                    <a:lumMod val="85000"/>
                    <a:lumOff val="15000"/>
                  </a:schemeClr>
                </a:solidFill>
              </a:rPr>
              <a:t> </a:t>
            </a:r>
            <a:r>
              <a:rPr lang="fi-FI" b="1" err="1">
                <a:solidFill>
                  <a:schemeClr val="tx1">
                    <a:lumMod val="85000"/>
                    <a:lumOff val="15000"/>
                  </a:schemeClr>
                </a:solidFill>
              </a:rPr>
              <a:t>var</a:t>
            </a:r>
            <a:r>
              <a:rPr lang="fi-FI" b="1">
                <a:solidFill>
                  <a:schemeClr val="tx1">
                    <a:lumMod val="85000"/>
                    <a:lumOff val="15000"/>
                  </a:schemeClr>
                </a:solidFill>
              </a:rPr>
              <a:t> i mars 2019 </a:t>
            </a:r>
            <a:r>
              <a:rPr lang="fi-FI" b="1" err="1">
                <a:solidFill>
                  <a:schemeClr val="tx1">
                    <a:lumMod val="85000"/>
                    <a:lumOff val="15000"/>
                  </a:schemeClr>
                </a:solidFill>
              </a:rPr>
              <a:t>enhälliga</a:t>
            </a:r>
            <a:r>
              <a:rPr lang="fi-FI" b="1">
                <a:solidFill>
                  <a:schemeClr val="tx1">
                    <a:lumMod val="85000"/>
                    <a:lumOff val="15000"/>
                  </a:schemeClr>
                </a:solidFill>
              </a:rPr>
              <a:t> i </a:t>
            </a:r>
            <a:r>
              <a:rPr lang="fi-FI" b="1" err="1">
                <a:solidFill>
                  <a:schemeClr val="tx1">
                    <a:lumMod val="85000"/>
                    <a:lumOff val="15000"/>
                  </a:schemeClr>
                </a:solidFill>
              </a:rPr>
              <a:t>att</a:t>
            </a:r>
            <a:r>
              <a:rPr lang="fi-FI" b="1">
                <a:solidFill>
                  <a:schemeClr val="tx1">
                    <a:lumMod val="85000"/>
                    <a:lumOff val="15000"/>
                  </a:schemeClr>
                </a:solidFill>
              </a:rPr>
              <a:t> </a:t>
            </a:r>
            <a:r>
              <a:rPr lang="fi-FI" b="1" err="1">
                <a:solidFill>
                  <a:schemeClr val="tx1">
                    <a:lumMod val="85000"/>
                    <a:lumOff val="15000"/>
                  </a:schemeClr>
                </a:solidFill>
              </a:rPr>
              <a:t>till</a:t>
            </a:r>
            <a:r>
              <a:rPr lang="fi-FI" b="1">
                <a:solidFill>
                  <a:schemeClr val="tx1">
                    <a:lumMod val="85000"/>
                    <a:lumOff val="15000"/>
                  </a:schemeClr>
                </a:solidFill>
              </a:rPr>
              <a:t> </a:t>
            </a:r>
            <a:r>
              <a:rPr lang="fi-FI" b="1" err="1">
                <a:solidFill>
                  <a:schemeClr val="tx1">
                    <a:lumMod val="85000"/>
                    <a:lumOff val="15000"/>
                  </a:schemeClr>
                </a:solidFill>
              </a:rPr>
              <a:t>vinnare</a:t>
            </a:r>
            <a:r>
              <a:rPr lang="fi-FI" b="1">
                <a:solidFill>
                  <a:schemeClr val="tx1">
                    <a:lumMod val="85000"/>
                    <a:lumOff val="15000"/>
                  </a:schemeClr>
                </a:solidFill>
              </a:rPr>
              <a:t> </a:t>
            </a:r>
            <a:r>
              <a:rPr lang="fi-FI" b="1" err="1">
                <a:solidFill>
                  <a:schemeClr val="tx1">
                    <a:lumMod val="85000"/>
                    <a:lumOff val="15000"/>
                  </a:schemeClr>
                </a:solidFill>
              </a:rPr>
              <a:t>utse</a:t>
            </a:r>
            <a:r>
              <a:rPr lang="fi-FI" b="1">
                <a:solidFill>
                  <a:schemeClr val="tx1">
                    <a:lumMod val="85000"/>
                    <a:lumOff val="15000"/>
                  </a:schemeClr>
                </a:solidFill>
              </a:rPr>
              <a:t> </a:t>
            </a:r>
            <a:r>
              <a:rPr lang="fi-FI" b="1" err="1">
                <a:solidFill>
                  <a:schemeClr val="tx1">
                    <a:lumMod val="85000"/>
                    <a:lumOff val="15000"/>
                  </a:schemeClr>
                </a:solidFill>
              </a:rPr>
              <a:t>förslaget</a:t>
            </a:r>
            <a:r>
              <a:rPr lang="fi-FI" b="1">
                <a:solidFill>
                  <a:schemeClr val="tx1">
                    <a:lumMod val="85000"/>
                    <a:lumOff val="15000"/>
                  </a:schemeClr>
                </a:solidFill>
              </a:rPr>
              <a:t> ”</a:t>
            </a:r>
            <a:r>
              <a:rPr lang="fi-FI" b="1" err="1">
                <a:solidFill>
                  <a:schemeClr val="tx1">
                    <a:lumMod val="85000"/>
                    <a:lumOff val="15000"/>
                  </a:schemeClr>
                </a:solidFill>
              </a:rPr>
              <a:t>Kronan</a:t>
            </a:r>
            <a:r>
              <a:rPr lang="fi-FI" b="1">
                <a:solidFill>
                  <a:schemeClr val="tx1">
                    <a:lumMod val="85000"/>
                    <a:lumOff val="15000"/>
                  </a:schemeClr>
                </a:solidFill>
              </a:rPr>
              <a:t>”, </a:t>
            </a:r>
            <a:r>
              <a:rPr lang="fi-FI" b="1" err="1">
                <a:solidFill>
                  <a:schemeClr val="tx1">
                    <a:lumMod val="85000"/>
                    <a:lumOff val="15000"/>
                  </a:schemeClr>
                </a:solidFill>
              </a:rPr>
              <a:t>utfört</a:t>
            </a:r>
            <a:r>
              <a:rPr lang="fi-FI" b="1">
                <a:solidFill>
                  <a:schemeClr val="tx1">
                    <a:lumMod val="85000"/>
                    <a:lumOff val="15000"/>
                  </a:schemeClr>
                </a:solidFill>
              </a:rPr>
              <a:t> av </a:t>
            </a:r>
            <a:r>
              <a:rPr lang="fi-FI" b="1" err="1">
                <a:solidFill>
                  <a:schemeClr val="tx1">
                    <a:lumMod val="85000"/>
                    <a:lumOff val="15000"/>
                  </a:schemeClr>
                </a:solidFill>
              </a:rPr>
              <a:t>byrån</a:t>
            </a:r>
            <a:r>
              <a:rPr lang="fi-FI" b="1">
                <a:solidFill>
                  <a:schemeClr val="tx1">
                    <a:lumMod val="85000"/>
                    <a:lumOff val="15000"/>
                  </a:schemeClr>
                </a:solidFill>
              </a:rPr>
              <a:t> JKMM, </a:t>
            </a:r>
            <a:r>
              <a:rPr lang="fi-FI" b="1" err="1">
                <a:solidFill>
                  <a:schemeClr val="tx1">
                    <a:lumMod val="85000"/>
                    <a:lumOff val="15000"/>
                  </a:schemeClr>
                </a:solidFill>
              </a:rPr>
              <a:t>som</a:t>
            </a:r>
            <a:r>
              <a:rPr lang="fi-FI" b="1">
                <a:solidFill>
                  <a:schemeClr val="tx1">
                    <a:lumMod val="85000"/>
                    <a:lumOff val="15000"/>
                  </a:schemeClr>
                </a:solidFill>
              </a:rPr>
              <a:t> </a:t>
            </a:r>
            <a:r>
              <a:rPr lang="fi-FI" b="1" err="1">
                <a:solidFill>
                  <a:schemeClr val="tx1">
                    <a:lumMod val="85000"/>
                    <a:lumOff val="15000"/>
                  </a:schemeClr>
                </a:solidFill>
              </a:rPr>
              <a:t>fick</a:t>
            </a:r>
            <a:r>
              <a:rPr lang="fi-FI" b="1">
                <a:solidFill>
                  <a:schemeClr val="tx1">
                    <a:lumMod val="85000"/>
                    <a:lumOff val="15000"/>
                  </a:schemeClr>
                </a:solidFill>
              </a:rPr>
              <a:t> i </a:t>
            </a:r>
            <a:r>
              <a:rPr lang="fi-FI" b="1" err="1">
                <a:solidFill>
                  <a:schemeClr val="tx1">
                    <a:lumMod val="85000"/>
                    <a:lumOff val="15000"/>
                  </a:schemeClr>
                </a:solidFill>
              </a:rPr>
              <a:t>uppdrag</a:t>
            </a:r>
            <a:r>
              <a:rPr lang="fi-FI" b="1">
                <a:solidFill>
                  <a:schemeClr val="tx1">
                    <a:lumMod val="85000"/>
                    <a:lumOff val="15000"/>
                  </a:schemeClr>
                </a:solidFill>
              </a:rPr>
              <a:t> </a:t>
            </a:r>
            <a:r>
              <a:rPr lang="fi-FI" b="1" err="1">
                <a:solidFill>
                  <a:schemeClr val="tx1">
                    <a:lumMod val="85000"/>
                    <a:lumOff val="15000"/>
                  </a:schemeClr>
                </a:solidFill>
              </a:rPr>
              <a:t>att</a:t>
            </a:r>
            <a:r>
              <a:rPr lang="fi-FI" b="1">
                <a:solidFill>
                  <a:schemeClr val="tx1">
                    <a:lumMod val="85000"/>
                    <a:lumOff val="15000"/>
                  </a:schemeClr>
                </a:solidFill>
              </a:rPr>
              <a:t> </a:t>
            </a:r>
            <a:r>
              <a:rPr lang="fi-FI" b="1" err="1">
                <a:solidFill>
                  <a:schemeClr val="tx1">
                    <a:lumMod val="85000"/>
                    <a:lumOff val="15000"/>
                  </a:schemeClr>
                </a:solidFill>
              </a:rPr>
              <a:t>planera</a:t>
            </a:r>
            <a:r>
              <a:rPr lang="fi-FI" b="1">
                <a:solidFill>
                  <a:schemeClr val="tx1">
                    <a:lumMod val="85000"/>
                    <a:lumOff val="15000"/>
                  </a:schemeClr>
                </a:solidFill>
              </a:rPr>
              <a:t> </a:t>
            </a:r>
            <a:r>
              <a:rPr lang="fi-FI" b="1" err="1">
                <a:solidFill>
                  <a:schemeClr val="tx1">
                    <a:lumMod val="85000"/>
                    <a:lumOff val="15000"/>
                  </a:schemeClr>
                </a:solidFill>
              </a:rPr>
              <a:t>museet</a:t>
            </a:r>
            <a:r>
              <a:rPr lang="fi-FI" b="1">
                <a:solidFill>
                  <a:schemeClr val="tx1">
                    <a:lumMod val="85000"/>
                    <a:lumOff val="15000"/>
                  </a:schemeClr>
                </a:solidFill>
              </a:rPr>
              <a:t>. </a:t>
            </a:r>
            <a:endParaRPr lang="fi-FI" b="1">
              <a:solidFill>
                <a:schemeClr val="tx1">
                  <a:lumMod val="85000"/>
                  <a:lumOff val="15000"/>
                </a:schemeClr>
              </a:solidFill>
              <a:cs typeface="Arial"/>
            </a:endParaRPr>
          </a:p>
          <a:p>
            <a:endParaRPr lang="fi-FI" sz="2400" b="1" dirty="0" err="1">
              <a:solidFill>
                <a:schemeClr val="tx1">
                  <a:lumMod val="85000"/>
                  <a:lumOff val="15000"/>
                </a:schemeClr>
              </a:solidFill>
            </a:endParaRPr>
          </a:p>
        </p:txBody>
      </p:sp>
      <p:sp>
        <p:nvSpPr>
          <p:cNvPr id="12" name="TextBox 11">
            <a:extLst>
              <a:ext uri="{FF2B5EF4-FFF2-40B4-BE49-F238E27FC236}">
                <a16:creationId xmlns:a16="http://schemas.microsoft.com/office/drawing/2014/main" id="{4BF6587A-580E-1649-8FDF-A87517AD8737}"/>
              </a:ext>
            </a:extLst>
          </p:cNvPr>
          <p:cNvSpPr txBox="1"/>
          <p:nvPr/>
        </p:nvSpPr>
        <p:spPr>
          <a:xfrm>
            <a:off x="6658787" y="1501345"/>
            <a:ext cx="4633200" cy="3323987"/>
          </a:xfrm>
          <a:prstGeom prst="rect">
            <a:avLst/>
          </a:prstGeom>
          <a:noFill/>
        </p:spPr>
        <p:txBody>
          <a:bodyPr wrap="square" rtlCol="0">
            <a:spAutoFit/>
          </a:bodyPr>
          <a:lstStyle/>
          <a:p>
            <a:r>
              <a:rPr lang="fi-FI" sz="2400" b="1" dirty="0" err="1">
                <a:solidFill>
                  <a:srgbClr val="BB9056"/>
                </a:solidFill>
              </a:rPr>
              <a:t>Vuonna 2018 kutsuttiin kuusi eturivin arkkitehtitoimistoa kilpailemaan ehdotuksesta uudeksi museorakennukseksi.</a:t>
            </a:r>
          </a:p>
          <a:p>
            <a:endParaRPr lang="fi-FI" sz="2400" b="1" dirty="0" err="1">
              <a:solidFill>
                <a:srgbClr val="BB9056"/>
              </a:solidFill>
            </a:endParaRPr>
          </a:p>
          <a:p>
            <a:r>
              <a:rPr lang="fi-FI" b="1" dirty="0" err="1">
                <a:solidFill>
                  <a:srgbClr val="BB9056"/>
                </a:solidFill>
              </a:rPr>
              <a:t>Tuomaristo ja lahjoittaja valitsivat maaliskuussa 2019 yksimielisesti voittajaksi ”Kronan”-ehdotuksen. Sen laatija JKMM-toimisto sai tehtäväksi suunnitella uuden museorakennuksen.</a:t>
            </a:r>
            <a:endParaRPr lang="fi-FI" b="1" dirty="0">
              <a:solidFill>
                <a:srgbClr val="BB9056"/>
              </a:solidFill>
            </a:endParaRPr>
          </a:p>
        </p:txBody>
      </p:sp>
      <p:sp>
        <p:nvSpPr>
          <p:cNvPr id="17" name="Rectangle 16">
            <a:extLst>
              <a:ext uri="{FF2B5EF4-FFF2-40B4-BE49-F238E27FC236}">
                <a16:creationId xmlns:a16="http://schemas.microsoft.com/office/drawing/2014/main" id="{35E29822-B4C1-5745-8D00-47B15E345921}"/>
              </a:ext>
            </a:extLst>
          </p:cNvPr>
          <p:cNvSpPr/>
          <p:nvPr/>
        </p:nvSpPr>
        <p:spPr>
          <a:xfrm>
            <a:off x="3063842" y="5307131"/>
            <a:ext cx="144000" cy="144000"/>
          </a:xfrm>
          <a:prstGeom prst="rect">
            <a:avLst/>
          </a:prstGeom>
          <a:solidFill>
            <a:srgbClr val="BB9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ctangle 17">
            <a:extLst>
              <a:ext uri="{FF2B5EF4-FFF2-40B4-BE49-F238E27FC236}">
                <a16:creationId xmlns:a16="http://schemas.microsoft.com/office/drawing/2014/main" id="{D3A9E5FF-CCDC-5A45-A698-4DA3868D1FF6}"/>
              </a:ext>
            </a:extLst>
          </p:cNvPr>
          <p:cNvSpPr/>
          <p:nvPr/>
        </p:nvSpPr>
        <p:spPr>
          <a:xfrm>
            <a:off x="8903387" y="5307131"/>
            <a:ext cx="144000" cy="144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Slide Number Placeholder 3">
            <a:extLst>
              <a:ext uri="{FF2B5EF4-FFF2-40B4-BE49-F238E27FC236}">
                <a16:creationId xmlns:a16="http://schemas.microsoft.com/office/drawing/2014/main" id="{5CAB7270-2901-1C4A-95BE-190BDE3240C2}"/>
              </a:ext>
            </a:extLst>
          </p:cNvPr>
          <p:cNvSpPr>
            <a:spLocks noGrp="1"/>
          </p:cNvSpPr>
          <p:nvPr>
            <p:ph type="sldNum" sz="quarter" idx="12"/>
          </p:nvPr>
        </p:nvSpPr>
        <p:spPr/>
        <p:txBody>
          <a:bodyPr/>
          <a:lstStyle/>
          <a:p>
            <a:fld id="{0DDAE6D7-7798-40F7-910A-F7FBD39DBC25}" type="slidenum">
              <a:rPr lang="sv-SE" smtClean="0"/>
              <a:pPr/>
              <a:t>8</a:t>
            </a:fld>
            <a:endParaRPr lang="sv-SE"/>
          </a:p>
        </p:txBody>
      </p:sp>
      <p:pic>
        <p:nvPicPr>
          <p:cNvPr id="11" name="Picture 10">
            <a:extLst>
              <a:ext uri="{FF2B5EF4-FFF2-40B4-BE49-F238E27FC236}">
                <a16:creationId xmlns:a16="http://schemas.microsoft.com/office/drawing/2014/main" id="{333D9AC7-4665-3E4D-A882-C9DF7ADE78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21752" y="368877"/>
            <a:ext cx="931984" cy="395688"/>
          </a:xfrm>
          <a:prstGeom prst="rect">
            <a:avLst/>
          </a:prstGeom>
        </p:spPr>
      </p:pic>
      <p:sp>
        <p:nvSpPr>
          <p:cNvPr id="13" name="Rectangle 12">
            <a:extLst>
              <a:ext uri="{FF2B5EF4-FFF2-40B4-BE49-F238E27FC236}">
                <a16:creationId xmlns:a16="http://schemas.microsoft.com/office/drawing/2014/main" id="{C31C85DD-C7FC-684A-9855-B4843FEAE3B4}"/>
              </a:ext>
            </a:extLst>
          </p:cNvPr>
          <p:cNvSpPr/>
          <p:nvPr/>
        </p:nvSpPr>
        <p:spPr>
          <a:xfrm>
            <a:off x="8888289" y="313377"/>
            <a:ext cx="1266495" cy="507831"/>
          </a:xfrm>
          <a:prstGeom prst="rect">
            <a:avLst/>
          </a:prstGeom>
        </p:spPr>
        <p:txBody>
          <a:bodyPr wrap="square">
            <a:spAutoFit/>
          </a:bodyPr>
          <a:lstStyle/>
          <a:p>
            <a:r>
              <a:rPr lang="sv-SE" sz="900">
                <a:solidFill>
                  <a:schemeClr val="tx1">
                    <a:lumMod val="85000"/>
                    <a:lumOff val="15000"/>
                  </a:schemeClr>
                </a:solidFill>
                <a:latin typeface="+mj-lt"/>
              </a:rPr>
              <a:t>Albert de la Chapelles Konststiftelse sr</a:t>
            </a:r>
          </a:p>
        </p:txBody>
      </p:sp>
      <p:pic>
        <p:nvPicPr>
          <p:cNvPr id="16" name="Picture 7" descr="A picture containing shape&#10;&#10;Description automatically generated">
            <a:extLst>
              <a:ext uri="{FF2B5EF4-FFF2-40B4-BE49-F238E27FC236}">
                <a16:creationId xmlns:a16="http://schemas.microsoft.com/office/drawing/2014/main" id="{987EE919-7D7C-9344-BE1A-AE0CA04AAD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6062" y="332721"/>
            <a:ext cx="612000" cy="468000"/>
          </a:xfrm>
          <a:prstGeom prst="rect">
            <a:avLst/>
          </a:prstGeom>
        </p:spPr>
      </p:pic>
    </p:spTree>
    <p:extLst>
      <p:ext uri="{BB962C8B-B14F-4D97-AF65-F5344CB8AC3E}">
        <p14:creationId xmlns:p14="http://schemas.microsoft.com/office/powerpoint/2010/main" val="4213171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9EF42E-5014-FC4C-85D7-C85A689D45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709" t="6238" r="5902" b="24078"/>
          <a:stretch/>
        </p:blipFill>
        <p:spPr>
          <a:xfrm>
            <a:off x="1" y="0"/>
            <a:ext cx="12191999" cy="6863711"/>
          </a:xfrm>
          <a:prstGeom prst="rect">
            <a:avLst/>
          </a:prstGeom>
        </p:spPr>
      </p:pic>
      <p:sp>
        <p:nvSpPr>
          <p:cNvPr id="13" name="Rectangle 12">
            <a:extLst>
              <a:ext uri="{FF2B5EF4-FFF2-40B4-BE49-F238E27FC236}">
                <a16:creationId xmlns:a16="http://schemas.microsoft.com/office/drawing/2014/main" id="{BC56B65C-B9EB-5A4B-8A07-3A0D709F568A}"/>
              </a:ext>
            </a:extLst>
          </p:cNvPr>
          <p:cNvSpPr/>
          <p:nvPr/>
        </p:nvSpPr>
        <p:spPr>
          <a:xfrm>
            <a:off x="0" y="0"/>
            <a:ext cx="12192000" cy="6858000"/>
          </a:xfrm>
          <a:prstGeom prst="rect">
            <a:avLst/>
          </a:prstGeom>
          <a:gradFill>
            <a:gsLst>
              <a:gs pos="79000">
                <a:schemeClr val="tx1">
                  <a:lumMod val="85000"/>
                  <a:lumOff val="15000"/>
                  <a:alpha val="42000"/>
                </a:schemeClr>
              </a:gs>
              <a:gs pos="46000">
                <a:srgbClr val="939393">
                  <a:alpha val="0"/>
                  <a:lumMod val="0"/>
                </a:srgbClr>
              </a:gs>
              <a:gs pos="22000">
                <a:schemeClr val="accent1">
                  <a:alpha val="0"/>
                  <a:lumMod val="0"/>
                  <a:lumOff val="100000"/>
                </a:schemeClr>
              </a:gs>
              <a:gs pos="100000">
                <a:schemeClr val="tx1">
                  <a:lumMod val="85000"/>
                  <a:lumOff val="15000"/>
                  <a:alpha val="89000"/>
                </a:schemeClr>
              </a:gs>
            </a:gsLst>
            <a:lin ang="5400000" scaled="1"/>
          </a:gradFill>
          <a:ln w="635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Box 10">
            <a:extLst>
              <a:ext uri="{FF2B5EF4-FFF2-40B4-BE49-F238E27FC236}">
                <a16:creationId xmlns:a16="http://schemas.microsoft.com/office/drawing/2014/main" id="{86D3B152-CA93-7F4A-99BA-10020AB5B9FA}"/>
              </a:ext>
            </a:extLst>
          </p:cNvPr>
          <p:cNvSpPr txBox="1"/>
          <p:nvPr/>
        </p:nvSpPr>
        <p:spPr>
          <a:xfrm>
            <a:off x="819151" y="6114334"/>
            <a:ext cx="10321600" cy="215444"/>
          </a:xfrm>
          <a:prstGeom prst="rect">
            <a:avLst/>
          </a:prstGeom>
          <a:noFill/>
        </p:spPr>
        <p:txBody>
          <a:bodyPr wrap="square" rtlCol="0">
            <a:spAutoFit/>
          </a:bodyPr>
          <a:lstStyle/>
          <a:p>
            <a:r>
              <a:rPr lang="fi-FI" sz="800" b="1">
                <a:solidFill>
                  <a:schemeClr val="bg1"/>
                </a:solidFill>
              </a:rPr>
              <a:t>Bildkälla / </a:t>
            </a:r>
            <a:r>
              <a:rPr lang="fi-FI" sz="800">
                <a:solidFill>
                  <a:schemeClr val="bg1"/>
                </a:solidFill>
              </a:rPr>
              <a:t>Kuvalähde: Arkitekttävlingens program 2018. Arkkitehtikilpailun ohjelma 2018 </a:t>
            </a:r>
          </a:p>
        </p:txBody>
      </p:sp>
      <p:sp>
        <p:nvSpPr>
          <p:cNvPr id="10" name="TextBox 9">
            <a:extLst>
              <a:ext uri="{FF2B5EF4-FFF2-40B4-BE49-F238E27FC236}">
                <a16:creationId xmlns:a16="http://schemas.microsoft.com/office/drawing/2014/main" id="{CDA7FE0A-8452-5645-93E9-A2CC2802D154}"/>
              </a:ext>
            </a:extLst>
          </p:cNvPr>
          <p:cNvSpPr txBox="1"/>
          <p:nvPr/>
        </p:nvSpPr>
        <p:spPr>
          <a:xfrm>
            <a:off x="789653" y="4846528"/>
            <a:ext cx="2521983" cy="584775"/>
          </a:xfrm>
          <a:prstGeom prst="rect">
            <a:avLst/>
          </a:prstGeom>
          <a:noFill/>
        </p:spPr>
        <p:txBody>
          <a:bodyPr wrap="square" rtlCol="0">
            <a:spAutoFit/>
          </a:bodyPr>
          <a:lstStyle/>
          <a:p>
            <a:r>
              <a:rPr lang="fi-FI" sz="1600" b="1" err="1">
                <a:solidFill>
                  <a:schemeClr val="bg1"/>
                </a:solidFill>
              </a:rPr>
              <a:t>Tomthörnet </a:t>
            </a:r>
            <a:r>
              <a:rPr lang="fi-FI" sz="1600" err="1">
                <a:solidFill>
                  <a:schemeClr val="bg1"/>
                </a:solidFill>
              </a:rPr>
              <a:t>är idag obebyggt.</a:t>
            </a:r>
          </a:p>
        </p:txBody>
      </p:sp>
      <p:sp>
        <p:nvSpPr>
          <p:cNvPr id="14" name="TextBox 13">
            <a:extLst>
              <a:ext uri="{FF2B5EF4-FFF2-40B4-BE49-F238E27FC236}">
                <a16:creationId xmlns:a16="http://schemas.microsoft.com/office/drawing/2014/main" id="{6EAF821F-3770-154C-8A44-A64054352265}"/>
              </a:ext>
            </a:extLst>
          </p:cNvPr>
          <p:cNvSpPr txBox="1"/>
          <p:nvPr/>
        </p:nvSpPr>
        <p:spPr>
          <a:xfrm>
            <a:off x="3574017" y="4846528"/>
            <a:ext cx="2960133" cy="584775"/>
          </a:xfrm>
          <a:prstGeom prst="rect">
            <a:avLst/>
          </a:prstGeom>
          <a:noFill/>
        </p:spPr>
        <p:txBody>
          <a:bodyPr wrap="square" rtlCol="0">
            <a:spAutoFit/>
          </a:bodyPr>
          <a:lstStyle/>
          <a:p>
            <a:r>
              <a:rPr lang="fi-FI" sz="1600" b="1" err="1">
                <a:solidFill>
                  <a:schemeClr val="bg1"/>
                </a:solidFill>
              </a:rPr>
              <a:t>Tontin kulma </a:t>
            </a:r>
            <a:r>
              <a:rPr lang="fi-FI" sz="1600" err="1">
                <a:solidFill>
                  <a:schemeClr val="bg1"/>
                </a:solidFill>
              </a:rPr>
              <a:t>on tällä hetkellä rakentamatonta aluetta.</a:t>
            </a:r>
            <a:endParaRPr lang="sv-SE" sz="1600">
              <a:solidFill>
                <a:schemeClr val="bg1"/>
              </a:solidFill>
            </a:endParaRPr>
          </a:p>
        </p:txBody>
      </p:sp>
      <p:sp>
        <p:nvSpPr>
          <p:cNvPr id="3" name="Slide Number Placeholder 2">
            <a:extLst>
              <a:ext uri="{FF2B5EF4-FFF2-40B4-BE49-F238E27FC236}">
                <a16:creationId xmlns:a16="http://schemas.microsoft.com/office/drawing/2014/main" id="{847C7302-A7D9-FB45-AD4B-268CBF43F6B3}"/>
              </a:ext>
            </a:extLst>
          </p:cNvPr>
          <p:cNvSpPr>
            <a:spLocks noGrp="1"/>
          </p:cNvSpPr>
          <p:nvPr>
            <p:ph type="sldNum" sz="quarter" idx="12"/>
          </p:nvPr>
        </p:nvSpPr>
        <p:spPr/>
        <p:txBody>
          <a:bodyPr/>
          <a:lstStyle/>
          <a:p>
            <a:fld id="{0DDAE6D7-7798-40F7-910A-F7FBD39DBC25}" type="slidenum">
              <a:rPr lang="sv-SE" smtClean="0"/>
              <a:pPr/>
              <a:t>9</a:t>
            </a:fld>
            <a:endParaRPr lang="sv-SE"/>
          </a:p>
        </p:txBody>
      </p:sp>
      <p:sp>
        <p:nvSpPr>
          <p:cNvPr id="12" name="Graphic 20">
            <a:extLst>
              <a:ext uri="{FF2B5EF4-FFF2-40B4-BE49-F238E27FC236}">
                <a16:creationId xmlns:a16="http://schemas.microsoft.com/office/drawing/2014/main" id="{34487689-DB2E-5D4E-A219-84EA2849F81B}"/>
              </a:ext>
            </a:extLst>
          </p:cNvPr>
          <p:cNvSpPr>
            <a:spLocks noChangeAspect="1"/>
          </p:cNvSpPr>
          <p:nvPr/>
        </p:nvSpPr>
        <p:spPr bwMode="black">
          <a:xfrm>
            <a:off x="10721753" y="367915"/>
            <a:ext cx="931984" cy="397612"/>
          </a:xfrm>
          <a:custGeom>
            <a:avLst/>
            <a:gdLst>
              <a:gd name="connsiteX0" fmla="*/ 2657666 w 3505200"/>
              <a:gd name="connsiteY0" fmla="*/ 889540 h 1495425"/>
              <a:gd name="connsiteX1" fmla="*/ 2704719 w 3505200"/>
              <a:gd name="connsiteY1" fmla="*/ 889540 h 1495425"/>
              <a:gd name="connsiteX2" fmla="*/ 2748570 w 3505200"/>
              <a:gd name="connsiteY2" fmla="*/ 927794 h 1495425"/>
              <a:gd name="connsiteX3" fmla="*/ 2710315 w 3505200"/>
              <a:gd name="connsiteY3" fmla="*/ 971645 h 1495425"/>
              <a:gd name="connsiteX4" fmla="*/ 2704719 w 3505200"/>
              <a:gd name="connsiteY4" fmla="*/ 971645 h 1495425"/>
              <a:gd name="connsiteX5" fmla="*/ 2657666 w 3505200"/>
              <a:gd name="connsiteY5" fmla="*/ 971645 h 1495425"/>
              <a:gd name="connsiteX6" fmla="*/ 2657666 w 3505200"/>
              <a:gd name="connsiteY6" fmla="*/ 849154 h 1495425"/>
              <a:gd name="connsiteX7" fmla="*/ 2615279 w 3505200"/>
              <a:gd name="connsiteY7" fmla="*/ 849154 h 1495425"/>
              <a:gd name="connsiteX8" fmla="*/ 2615279 w 3505200"/>
              <a:gd name="connsiteY8" fmla="*/ 1134904 h 1495425"/>
              <a:gd name="connsiteX9" fmla="*/ 2657666 w 3505200"/>
              <a:gd name="connsiteY9" fmla="*/ 1134904 h 1495425"/>
              <a:gd name="connsiteX10" fmla="*/ 2657666 w 3505200"/>
              <a:gd name="connsiteY10" fmla="*/ 1012031 h 1495425"/>
              <a:gd name="connsiteX11" fmla="*/ 2704719 w 3505200"/>
              <a:gd name="connsiteY11" fmla="*/ 1012031 h 1495425"/>
              <a:gd name="connsiteX12" fmla="*/ 2790444 w 3505200"/>
              <a:gd name="connsiteY12" fmla="*/ 930402 h 1495425"/>
              <a:gd name="connsiteX13" fmla="*/ 2704719 w 3505200"/>
              <a:gd name="connsiteY13" fmla="*/ 849154 h 1495425"/>
              <a:gd name="connsiteX14" fmla="*/ 98679 w 3505200"/>
              <a:gd name="connsiteY14" fmla="*/ 1453515 h 1495425"/>
              <a:gd name="connsiteX15" fmla="*/ 98679 w 3505200"/>
              <a:gd name="connsiteY15" fmla="*/ 1491615 h 1495425"/>
              <a:gd name="connsiteX16" fmla="*/ 194596 w 3505200"/>
              <a:gd name="connsiteY16" fmla="*/ 1441990 h 1495425"/>
              <a:gd name="connsiteX17" fmla="*/ 298623 w 3505200"/>
              <a:gd name="connsiteY17" fmla="*/ 1419570 h 1495425"/>
              <a:gd name="connsiteX18" fmla="*/ 321469 w 3505200"/>
              <a:gd name="connsiteY18" fmla="*/ 1442657 h 1495425"/>
              <a:gd name="connsiteX19" fmla="*/ 485946 w 3505200"/>
              <a:gd name="connsiteY19" fmla="*/ 1469345 h 1495425"/>
              <a:gd name="connsiteX20" fmla="*/ 513112 w 3505200"/>
              <a:gd name="connsiteY20" fmla="*/ 1441990 h 1495425"/>
              <a:gd name="connsiteX21" fmla="*/ 617262 w 3505200"/>
              <a:gd name="connsiteY21" fmla="*/ 1419502 h 1495425"/>
              <a:gd name="connsiteX22" fmla="*/ 640175 w 3505200"/>
              <a:gd name="connsiteY22" fmla="*/ 1442657 h 1495425"/>
              <a:gd name="connsiteX23" fmla="*/ 804645 w 3505200"/>
              <a:gd name="connsiteY23" fmla="*/ 1469394 h 1495425"/>
              <a:gd name="connsiteX24" fmla="*/ 831723 w 3505200"/>
              <a:gd name="connsiteY24" fmla="*/ 1442181 h 1495425"/>
              <a:gd name="connsiteX25" fmla="*/ 895160 w 3505200"/>
              <a:gd name="connsiteY25" fmla="*/ 1407509 h 1495425"/>
              <a:gd name="connsiteX26" fmla="*/ 895160 w 3505200"/>
              <a:gd name="connsiteY26" fmla="*/ 1369409 h 1495425"/>
              <a:gd name="connsiteX27" fmla="*/ 799910 w 3505200"/>
              <a:gd name="connsiteY27" fmla="*/ 1421987 h 1495425"/>
              <a:gd name="connsiteX28" fmla="*/ 687207 w 3505200"/>
              <a:gd name="connsiteY28" fmla="*/ 1436939 h 1495425"/>
              <a:gd name="connsiteX29" fmla="*/ 672846 w 3505200"/>
              <a:gd name="connsiteY29" fmla="*/ 1422749 h 1495425"/>
              <a:gd name="connsiteX30" fmla="*/ 517130 w 3505200"/>
              <a:gd name="connsiteY30" fmla="*/ 1386439 h 1495425"/>
              <a:gd name="connsiteX31" fmla="*/ 481298 w 3505200"/>
              <a:gd name="connsiteY31" fmla="*/ 1421987 h 1495425"/>
              <a:gd name="connsiteX32" fmla="*/ 368596 w 3505200"/>
              <a:gd name="connsiteY32" fmla="*/ 1436939 h 1495425"/>
              <a:gd name="connsiteX33" fmla="*/ 354234 w 3505200"/>
              <a:gd name="connsiteY33" fmla="*/ 1422749 h 1495425"/>
              <a:gd name="connsiteX34" fmla="*/ 198349 w 3505200"/>
              <a:gd name="connsiteY34" fmla="*/ 1386572 h 1495425"/>
              <a:gd name="connsiteX35" fmla="*/ 162591 w 3505200"/>
              <a:gd name="connsiteY35" fmla="*/ 1422082 h 1495425"/>
              <a:gd name="connsiteX36" fmla="*/ 99060 w 3505200"/>
              <a:gd name="connsiteY36" fmla="*/ 1453514 h 1495425"/>
              <a:gd name="connsiteX37" fmla="*/ 858488 w 3505200"/>
              <a:gd name="connsiteY37" fmla="*/ 126016 h 1495425"/>
              <a:gd name="connsiteX38" fmla="*/ 896588 w 3505200"/>
              <a:gd name="connsiteY38" fmla="*/ 126016 h 1495425"/>
              <a:gd name="connsiteX39" fmla="*/ 896588 w 3505200"/>
              <a:gd name="connsiteY39" fmla="*/ 7144 h 1495425"/>
              <a:gd name="connsiteX40" fmla="*/ 706088 w 3505200"/>
              <a:gd name="connsiteY40" fmla="*/ 7144 h 1495425"/>
              <a:gd name="connsiteX41" fmla="*/ 706088 w 3505200"/>
              <a:gd name="connsiteY41" fmla="*/ 88106 h 1495425"/>
              <a:gd name="connsiteX42" fmla="*/ 592646 w 3505200"/>
              <a:gd name="connsiteY42" fmla="*/ 88106 h 1495425"/>
              <a:gd name="connsiteX43" fmla="*/ 592646 w 3505200"/>
              <a:gd name="connsiteY43" fmla="*/ 7144 h 1495425"/>
              <a:gd name="connsiteX44" fmla="*/ 402146 w 3505200"/>
              <a:gd name="connsiteY44" fmla="*/ 7144 h 1495425"/>
              <a:gd name="connsiteX45" fmla="*/ 402146 w 3505200"/>
              <a:gd name="connsiteY45" fmla="*/ 88106 h 1495425"/>
              <a:gd name="connsiteX46" fmla="*/ 287846 w 3505200"/>
              <a:gd name="connsiteY46" fmla="*/ 88106 h 1495425"/>
              <a:gd name="connsiteX47" fmla="*/ 287846 w 3505200"/>
              <a:gd name="connsiteY47" fmla="*/ 7144 h 1495425"/>
              <a:gd name="connsiteX48" fmla="*/ 97346 w 3505200"/>
              <a:gd name="connsiteY48" fmla="*/ 7144 h 1495425"/>
              <a:gd name="connsiteX49" fmla="*/ 97346 w 3505200"/>
              <a:gd name="connsiteY49" fmla="*/ 126016 h 1495425"/>
              <a:gd name="connsiteX50" fmla="*/ 135446 w 3505200"/>
              <a:gd name="connsiteY50" fmla="*/ 126016 h 1495425"/>
              <a:gd name="connsiteX51" fmla="*/ 135446 w 3505200"/>
              <a:gd name="connsiteY51" fmla="*/ 45053 h 1495425"/>
              <a:gd name="connsiteX52" fmla="*/ 249746 w 3505200"/>
              <a:gd name="connsiteY52" fmla="*/ 45053 h 1495425"/>
              <a:gd name="connsiteX53" fmla="*/ 249746 w 3505200"/>
              <a:gd name="connsiteY53" fmla="*/ 126016 h 1495425"/>
              <a:gd name="connsiteX54" fmla="*/ 440246 w 3505200"/>
              <a:gd name="connsiteY54" fmla="*/ 126016 h 1495425"/>
              <a:gd name="connsiteX55" fmla="*/ 440246 w 3505200"/>
              <a:gd name="connsiteY55" fmla="*/ 45053 h 1495425"/>
              <a:gd name="connsiteX56" fmla="*/ 554546 w 3505200"/>
              <a:gd name="connsiteY56" fmla="*/ 45053 h 1495425"/>
              <a:gd name="connsiteX57" fmla="*/ 554546 w 3505200"/>
              <a:gd name="connsiteY57" fmla="*/ 126016 h 1495425"/>
              <a:gd name="connsiteX58" fmla="*/ 745046 w 3505200"/>
              <a:gd name="connsiteY58" fmla="*/ 126016 h 1495425"/>
              <a:gd name="connsiteX59" fmla="*/ 745046 w 3505200"/>
              <a:gd name="connsiteY59" fmla="*/ 45053 h 1495425"/>
              <a:gd name="connsiteX60" fmla="*/ 859346 w 3505200"/>
              <a:gd name="connsiteY60" fmla="*/ 45053 h 1495425"/>
              <a:gd name="connsiteX61" fmla="*/ 936307 w 3505200"/>
              <a:gd name="connsiteY61" fmla="*/ 747713 h 1495425"/>
              <a:gd name="connsiteX62" fmla="*/ 810387 w 3505200"/>
              <a:gd name="connsiteY62" fmla="*/ 815340 h 1495425"/>
              <a:gd name="connsiteX63" fmla="*/ 684467 w 3505200"/>
              <a:gd name="connsiteY63" fmla="*/ 747713 h 1495425"/>
              <a:gd name="connsiteX64" fmla="*/ 810387 w 3505200"/>
              <a:gd name="connsiteY64" fmla="*/ 679990 h 1495425"/>
              <a:gd name="connsiteX65" fmla="*/ 936307 w 3505200"/>
              <a:gd name="connsiteY65" fmla="*/ 747713 h 1495425"/>
              <a:gd name="connsiteX66" fmla="*/ 635032 w 3505200"/>
              <a:gd name="connsiteY66" fmla="*/ 747713 h 1495425"/>
              <a:gd name="connsiteX67" fmla="*/ 566261 w 3505200"/>
              <a:gd name="connsiteY67" fmla="*/ 867442 h 1495425"/>
              <a:gd name="connsiteX68" fmla="*/ 427673 w 3505200"/>
              <a:gd name="connsiteY68" fmla="*/ 867442 h 1495425"/>
              <a:gd name="connsiteX69" fmla="*/ 427006 w 3505200"/>
              <a:gd name="connsiteY69" fmla="*/ 867442 h 1495425"/>
              <a:gd name="connsiteX70" fmla="*/ 358426 w 3505200"/>
              <a:gd name="connsiteY70" fmla="*/ 747903 h 1495425"/>
              <a:gd name="connsiteX71" fmla="*/ 358426 w 3505200"/>
              <a:gd name="connsiteY71" fmla="*/ 747903 h 1495425"/>
              <a:gd name="connsiteX72" fmla="*/ 358426 w 3505200"/>
              <a:gd name="connsiteY72" fmla="*/ 747903 h 1495425"/>
              <a:gd name="connsiteX73" fmla="*/ 427482 w 3505200"/>
              <a:gd name="connsiteY73" fmla="*/ 627888 h 1495425"/>
              <a:gd name="connsiteX74" fmla="*/ 496253 w 3505200"/>
              <a:gd name="connsiteY74" fmla="*/ 633984 h 1495425"/>
              <a:gd name="connsiteX75" fmla="*/ 565309 w 3505200"/>
              <a:gd name="connsiteY75" fmla="*/ 628174 h 1495425"/>
              <a:gd name="connsiteX76" fmla="*/ 634937 w 3505200"/>
              <a:gd name="connsiteY76" fmla="*/ 748094 h 1495425"/>
              <a:gd name="connsiteX77" fmla="*/ 590645 w 3505200"/>
              <a:gd name="connsiteY77" fmla="*/ 585406 h 1495425"/>
              <a:gd name="connsiteX78" fmla="*/ 595027 w 3505200"/>
              <a:gd name="connsiteY78" fmla="*/ 442531 h 1495425"/>
              <a:gd name="connsiteX79" fmla="*/ 716661 w 3505200"/>
              <a:gd name="connsiteY79" fmla="*/ 367379 h 1495425"/>
              <a:gd name="connsiteX80" fmla="*/ 712280 w 3505200"/>
              <a:gd name="connsiteY80" fmla="*/ 510254 h 1495425"/>
              <a:gd name="connsiteX81" fmla="*/ 590645 w 3505200"/>
              <a:gd name="connsiteY81" fmla="*/ 585502 h 1495425"/>
              <a:gd name="connsiteX82" fmla="*/ 402717 w 3505200"/>
              <a:gd name="connsiteY82" fmla="*/ 584930 h 1495425"/>
              <a:gd name="connsiteX83" fmla="*/ 281178 w 3505200"/>
              <a:gd name="connsiteY83" fmla="*/ 509683 h 1495425"/>
              <a:gd name="connsiteX84" fmla="*/ 276892 w 3505200"/>
              <a:gd name="connsiteY84" fmla="*/ 366808 h 1495425"/>
              <a:gd name="connsiteX85" fmla="*/ 398431 w 3505200"/>
              <a:gd name="connsiteY85" fmla="*/ 441960 h 1495425"/>
              <a:gd name="connsiteX86" fmla="*/ 402717 w 3505200"/>
              <a:gd name="connsiteY86" fmla="*/ 584835 h 1495425"/>
              <a:gd name="connsiteX87" fmla="*/ 402717 w 3505200"/>
              <a:gd name="connsiteY87" fmla="*/ 910209 h 1495425"/>
              <a:gd name="connsiteX88" fmla="*/ 398336 w 3505200"/>
              <a:gd name="connsiteY88" fmla="*/ 1053084 h 1495425"/>
              <a:gd name="connsiteX89" fmla="*/ 276796 w 3505200"/>
              <a:gd name="connsiteY89" fmla="*/ 1128331 h 1495425"/>
              <a:gd name="connsiteX90" fmla="*/ 281083 w 3505200"/>
              <a:gd name="connsiteY90" fmla="*/ 985456 h 1495425"/>
              <a:gd name="connsiteX91" fmla="*/ 402717 w 3505200"/>
              <a:gd name="connsiteY91" fmla="*/ 910304 h 1495425"/>
              <a:gd name="connsiteX92" fmla="*/ 590740 w 3505200"/>
              <a:gd name="connsiteY92" fmla="*/ 910304 h 1495425"/>
              <a:gd name="connsiteX93" fmla="*/ 712280 w 3505200"/>
              <a:gd name="connsiteY93" fmla="*/ 985552 h 1495425"/>
              <a:gd name="connsiteX94" fmla="*/ 716661 w 3505200"/>
              <a:gd name="connsiteY94" fmla="*/ 1128427 h 1495425"/>
              <a:gd name="connsiteX95" fmla="*/ 595027 w 3505200"/>
              <a:gd name="connsiteY95" fmla="*/ 1053274 h 1495425"/>
              <a:gd name="connsiteX96" fmla="*/ 590740 w 3505200"/>
              <a:gd name="connsiteY96" fmla="*/ 910399 h 1495425"/>
              <a:gd name="connsiteX97" fmla="*/ 308991 w 3505200"/>
              <a:gd name="connsiteY97" fmla="*/ 747713 h 1495425"/>
              <a:gd name="connsiteX98" fmla="*/ 183071 w 3505200"/>
              <a:gd name="connsiteY98" fmla="*/ 815435 h 1495425"/>
              <a:gd name="connsiteX99" fmla="*/ 57150 w 3505200"/>
              <a:gd name="connsiteY99" fmla="*/ 747713 h 1495425"/>
              <a:gd name="connsiteX100" fmla="*/ 183071 w 3505200"/>
              <a:gd name="connsiteY100" fmla="*/ 679990 h 1495425"/>
              <a:gd name="connsiteX101" fmla="*/ 308991 w 3505200"/>
              <a:gd name="connsiteY101" fmla="*/ 747713 h 1495425"/>
              <a:gd name="connsiteX102" fmla="*/ 976217 w 3505200"/>
              <a:gd name="connsiteY102" fmla="*/ 759143 h 1495425"/>
              <a:gd name="connsiteX103" fmla="*/ 985266 w 3505200"/>
              <a:gd name="connsiteY103" fmla="*/ 747522 h 1495425"/>
              <a:gd name="connsiteX104" fmla="*/ 976217 w 3505200"/>
              <a:gd name="connsiteY104" fmla="*/ 735806 h 1495425"/>
              <a:gd name="connsiteX105" fmla="*/ 810101 w 3505200"/>
              <a:gd name="connsiteY105" fmla="*/ 641890 h 1495425"/>
              <a:gd name="connsiteX106" fmla="*/ 659416 w 3505200"/>
              <a:gd name="connsiteY106" fmla="*/ 718090 h 1495425"/>
              <a:gd name="connsiteX107" fmla="*/ 603123 w 3505200"/>
              <a:gd name="connsiteY107" fmla="*/ 620935 h 1495425"/>
              <a:gd name="connsiteX108" fmla="*/ 744950 w 3505200"/>
              <a:gd name="connsiteY108" fmla="*/ 528638 h 1495425"/>
              <a:gd name="connsiteX109" fmla="*/ 746570 w 3505200"/>
              <a:gd name="connsiteY109" fmla="*/ 338138 h 1495425"/>
              <a:gd name="connsiteX110" fmla="*/ 741045 w 3505200"/>
              <a:gd name="connsiteY110" fmla="*/ 324421 h 1495425"/>
              <a:gd name="connsiteX111" fmla="*/ 726377 w 3505200"/>
              <a:gd name="connsiteY111" fmla="*/ 326422 h 1495425"/>
              <a:gd name="connsiteX112" fmla="*/ 561975 w 3505200"/>
              <a:gd name="connsiteY112" fmla="*/ 423291 h 1495425"/>
              <a:gd name="connsiteX113" fmla="*/ 552450 w 3505200"/>
              <a:gd name="connsiteY113" fmla="*/ 591503 h 1495425"/>
              <a:gd name="connsiteX114" fmla="*/ 439864 w 3505200"/>
              <a:gd name="connsiteY114" fmla="*/ 591503 h 1495425"/>
              <a:gd name="connsiteX115" fmla="*/ 430816 w 3505200"/>
              <a:gd name="connsiteY115" fmla="*/ 422815 h 1495425"/>
              <a:gd name="connsiteX116" fmla="*/ 266414 w 3505200"/>
              <a:gd name="connsiteY116" fmla="*/ 326041 h 1495425"/>
              <a:gd name="connsiteX117" fmla="*/ 251746 w 3505200"/>
              <a:gd name="connsiteY117" fmla="*/ 323945 h 1495425"/>
              <a:gd name="connsiteX118" fmla="*/ 246221 w 3505200"/>
              <a:gd name="connsiteY118" fmla="*/ 337661 h 1495425"/>
              <a:gd name="connsiteX119" fmla="*/ 247840 w 3505200"/>
              <a:gd name="connsiteY119" fmla="*/ 528161 h 1495425"/>
              <a:gd name="connsiteX120" fmla="*/ 389287 w 3505200"/>
              <a:gd name="connsiteY120" fmla="*/ 620363 h 1495425"/>
              <a:gd name="connsiteX121" fmla="*/ 332994 w 3505200"/>
              <a:gd name="connsiteY121" fmla="*/ 717995 h 1495425"/>
              <a:gd name="connsiteX122" fmla="*/ 182785 w 3505200"/>
              <a:gd name="connsiteY122" fmla="*/ 641795 h 1495425"/>
              <a:gd name="connsiteX123" fmla="*/ 16669 w 3505200"/>
              <a:gd name="connsiteY123" fmla="*/ 735711 h 1495425"/>
              <a:gd name="connsiteX124" fmla="*/ 7144 w 3505200"/>
              <a:gd name="connsiteY124" fmla="*/ 747427 h 1495425"/>
              <a:gd name="connsiteX125" fmla="*/ 16669 w 3505200"/>
              <a:gd name="connsiteY125" fmla="*/ 759047 h 1495425"/>
              <a:gd name="connsiteX126" fmla="*/ 182785 w 3505200"/>
              <a:gd name="connsiteY126" fmla="*/ 853059 h 1495425"/>
              <a:gd name="connsiteX127" fmla="*/ 332899 w 3505200"/>
              <a:gd name="connsiteY127" fmla="*/ 776859 h 1495425"/>
              <a:gd name="connsiteX128" fmla="*/ 388620 w 3505200"/>
              <a:gd name="connsiteY128" fmla="*/ 873728 h 1495425"/>
              <a:gd name="connsiteX129" fmla="*/ 247936 w 3505200"/>
              <a:gd name="connsiteY129" fmla="*/ 965645 h 1495425"/>
              <a:gd name="connsiteX130" fmla="*/ 246317 w 3505200"/>
              <a:gd name="connsiteY130" fmla="*/ 1156145 h 1495425"/>
              <a:gd name="connsiteX131" fmla="*/ 251841 w 3505200"/>
              <a:gd name="connsiteY131" fmla="*/ 1169956 h 1495425"/>
              <a:gd name="connsiteX132" fmla="*/ 266510 w 3505200"/>
              <a:gd name="connsiteY132" fmla="*/ 1167860 h 1495425"/>
              <a:gd name="connsiteX133" fmla="*/ 430911 w 3505200"/>
              <a:gd name="connsiteY133" fmla="*/ 1070991 h 1495425"/>
              <a:gd name="connsiteX134" fmla="*/ 440436 w 3505200"/>
              <a:gd name="connsiteY134" fmla="*/ 902875 h 1495425"/>
              <a:gd name="connsiteX135" fmla="*/ 553022 w 3505200"/>
              <a:gd name="connsiteY135" fmla="*/ 902875 h 1495425"/>
              <a:gd name="connsiteX136" fmla="*/ 562547 w 3505200"/>
              <a:gd name="connsiteY136" fmla="*/ 1071372 h 1495425"/>
              <a:gd name="connsiteX137" fmla="*/ 726948 w 3505200"/>
              <a:gd name="connsiteY137" fmla="*/ 1168241 h 1495425"/>
              <a:gd name="connsiteX138" fmla="*/ 741617 w 3505200"/>
              <a:gd name="connsiteY138" fmla="*/ 1170241 h 1495425"/>
              <a:gd name="connsiteX139" fmla="*/ 747236 w 3505200"/>
              <a:gd name="connsiteY139" fmla="*/ 1156526 h 1495425"/>
              <a:gd name="connsiteX140" fmla="*/ 745522 w 3505200"/>
              <a:gd name="connsiteY140" fmla="*/ 966026 h 1495425"/>
              <a:gd name="connsiteX141" fmla="*/ 604171 w 3505200"/>
              <a:gd name="connsiteY141" fmla="*/ 873919 h 1495425"/>
              <a:gd name="connsiteX142" fmla="*/ 660368 w 3505200"/>
              <a:gd name="connsiteY142" fmla="*/ 776383 h 1495425"/>
              <a:gd name="connsiteX143" fmla="*/ 810482 w 3505200"/>
              <a:gd name="connsiteY143" fmla="*/ 852583 h 1495425"/>
              <a:gd name="connsiteX144" fmla="*/ 976598 w 3505200"/>
              <a:gd name="connsiteY144" fmla="*/ 758571 h 1495425"/>
              <a:gd name="connsiteX145" fmla="*/ 1376648 w 3505200"/>
              <a:gd name="connsiteY145" fmla="*/ 482346 h 1495425"/>
              <a:gd name="connsiteX146" fmla="*/ 1325118 w 3505200"/>
              <a:gd name="connsiteY146" fmla="*/ 482346 h 1495425"/>
              <a:gd name="connsiteX147" fmla="*/ 1325118 w 3505200"/>
              <a:gd name="connsiteY147" fmla="*/ 400240 h 1495425"/>
              <a:gd name="connsiteX148" fmla="*/ 1376648 w 3505200"/>
              <a:gd name="connsiteY148" fmla="*/ 400240 h 1495425"/>
              <a:gd name="connsiteX149" fmla="*/ 1420499 w 3505200"/>
              <a:gd name="connsiteY149" fmla="*/ 438495 h 1495425"/>
              <a:gd name="connsiteX150" fmla="*/ 1382244 w 3505200"/>
              <a:gd name="connsiteY150" fmla="*/ 482346 h 1495425"/>
              <a:gd name="connsiteX151" fmla="*/ 1376648 w 3505200"/>
              <a:gd name="connsiteY151" fmla="*/ 482346 h 1495425"/>
              <a:gd name="connsiteX152" fmla="*/ 1477042 w 3505200"/>
              <a:gd name="connsiteY152" fmla="*/ 645223 h 1495425"/>
              <a:gd name="connsiteX153" fmla="*/ 1378648 w 3505200"/>
              <a:gd name="connsiteY153" fmla="*/ 522732 h 1495425"/>
              <a:gd name="connsiteX154" fmla="*/ 1462373 w 3505200"/>
              <a:gd name="connsiteY154" fmla="*/ 441103 h 1495425"/>
              <a:gd name="connsiteX155" fmla="*/ 1376172 w 3505200"/>
              <a:gd name="connsiteY155" fmla="*/ 359855 h 1495425"/>
              <a:gd name="connsiteX156" fmla="*/ 1282732 w 3505200"/>
              <a:gd name="connsiteY156" fmla="*/ 359855 h 1495425"/>
              <a:gd name="connsiteX157" fmla="*/ 1282732 w 3505200"/>
              <a:gd name="connsiteY157" fmla="*/ 645605 h 1495425"/>
              <a:gd name="connsiteX158" fmla="*/ 1325118 w 3505200"/>
              <a:gd name="connsiteY158" fmla="*/ 645605 h 1495425"/>
              <a:gd name="connsiteX159" fmla="*/ 1325118 w 3505200"/>
              <a:gd name="connsiteY159" fmla="*/ 520541 h 1495425"/>
              <a:gd name="connsiteX160" fmla="*/ 1424845 w 3505200"/>
              <a:gd name="connsiteY160" fmla="*/ 645890 h 1495425"/>
              <a:gd name="connsiteX161" fmla="*/ 1376553 w 3505200"/>
              <a:gd name="connsiteY161" fmla="*/ 971836 h 1495425"/>
              <a:gd name="connsiteX162" fmla="*/ 1325023 w 3505200"/>
              <a:gd name="connsiteY162" fmla="*/ 971836 h 1495425"/>
              <a:gd name="connsiteX163" fmla="*/ 1325023 w 3505200"/>
              <a:gd name="connsiteY163" fmla="*/ 889921 h 1495425"/>
              <a:gd name="connsiteX164" fmla="*/ 1376553 w 3505200"/>
              <a:gd name="connsiteY164" fmla="*/ 889921 h 1495425"/>
              <a:gd name="connsiteX165" fmla="*/ 1419633 w 3505200"/>
              <a:gd name="connsiteY165" fmla="*/ 929042 h 1495425"/>
              <a:gd name="connsiteX166" fmla="*/ 1380511 w 3505200"/>
              <a:gd name="connsiteY166" fmla="*/ 972122 h 1495425"/>
              <a:gd name="connsiteX167" fmla="*/ 1376553 w 3505200"/>
              <a:gd name="connsiteY167" fmla="*/ 972122 h 1495425"/>
              <a:gd name="connsiteX168" fmla="*/ 1424749 w 3505200"/>
              <a:gd name="connsiteY168" fmla="*/ 1134904 h 1495425"/>
              <a:gd name="connsiteX169" fmla="*/ 1476947 w 3505200"/>
              <a:gd name="connsiteY169" fmla="*/ 1134904 h 1495425"/>
              <a:gd name="connsiteX170" fmla="*/ 1378553 w 3505200"/>
              <a:gd name="connsiteY170" fmla="*/ 1012412 h 1495425"/>
              <a:gd name="connsiteX171" fmla="*/ 1462278 w 3505200"/>
              <a:gd name="connsiteY171" fmla="*/ 930783 h 1495425"/>
              <a:gd name="connsiteX172" fmla="*/ 1376077 w 3505200"/>
              <a:gd name="connsiteY172" fmla="*/ 849630 h 1495425"/>
              <a:gd name="connsiteX173" fmla="*/ 1282637 w 3505200"/>
              <a:gd name="connsiteY173" fmla="*/ 849630 h 1495425"/>
              <a:gd name="connsiteX174" fmla="*/ 1282637 w 3505200"/>
              <a:gd name="connsiteY174" fmla="*/ 1134904 h 1495425"/>
              <a:gd name="connsiteX175" fmla="*/ 1325023 w 3505200"/>
              <a:gd name="connsiteY175" fmla="*/ 1134904 h 1495425"/>
              <a:gd name="connsiteX176" fmla="*/ 1325023 w 3505200"/>
              <a:gd name="connsiteY176" fmla="*/ 1009936 h 1495425"/>
              <a:gd name="connsiteX177" fmla="*/ 1688782 w 3505200"/>
              <a:gd name="connsiteY177" fmla="*/ 523494 h 1495425"/>
              <a:gd name="connsiteX178" fmla="*/ 1593532 w 3505200"/>
              <a:gd name="connsiteY178" fmla="*/ 523494 h 1495425"/>
              <a:gd name="connsiteX179" fmla="*/ 1622107 w 3505200"/>
              <a:gd name="connsiteY179" fmla="*/ 400431 h 1495425"/>
              <a:gd name="connsiteX180" fmla="*/ 1660207 w 3505200"/>
              <a:gd name="connsiteY180" fmla="*/ 400431 h 1495425"/>
              <a:gd name="connsiteX181" fmla="*/ 1717357 w 3505200"/>
              <a:gd name="connsiteY181" fmla="*/ 645890 h 1495425"/>
              <a:gd name="connsiteX182" fmla="*/ 1761554 w 3505200"/>
              <a:gd name="connsiteY182" fmla="*/ 645890 h 1495425"/>
              <a:gd name="connsiteX183" fmla="*/ 1694879 w 3505200"/>
              <a:gd name="connsiteY183" fmla="*/ 360140 h 1495425"/>
              <a:gd name="connsiteX184" fmla="*/ 1587437 w 3505200"/>
              <a:gd name="connsiteY184" fmla="*/ 360140 h 1495425"/>
              <a:gd name="connsiteX185" fmla="*/ 1520762 w 3505200"/>
              <a:gd name="connsiteY185" fmla="*/ 645890 h 1495425"/>
              <a:gd name="connsiteX186" fmla="*/ 1564957 w 3505200"/>
              <a:gd name="connsiteY186" fmla="*/ 645890 h 1495425"/>
              <a:gd name="connsiteX187" fmla="*/ 1584007 w 3505200"/>
              <a:gd name="connsiteY187" fmla="*/ 563404 h 1495425"/>
              <a:gd name="connsiteX188" fmla="*/ 1697831 w 3505200"/>
              <a:gd name="connsiteY188" fmla="*/ 563404 h 1495425"/>
              <a:gd name="connsiteX189" fmla="*/ 1688782 w 3505200"/>
              <a:gd name="connsiteY189" fmla="*/ 1012603 h 1495425"/>
              <a:gd name="connsiteX190" fmla="*/ 1593532 w 3505200"/>
              <a:gd name="connsiteY190" fmla="*/ 1012603 h 1495425"/>
              <a:gd name="connsiteX191" fmla="*/ 1622107 w 3505200"/>
              <a:gd name="connsiteY191" fmla="*/ 889445 h 1495425"/>
              <a:gd name="connsiteX192" fmla="*/ 1660207 w 3505200"/>
              <a:gd name="connsiteY192" fmla="*/ 889445 h 1495425"/>
              <a:gd name="connsiteX193" fmla="*/ 1717357 w 3505200"/>
              <a:gd name="connsiteY193" fmla="*/ 1134904 h 1495425"/>
              <a:gd name="connsiteX194" fmla="*/ 1761554 w 3505200"/>
              <a:gd name="connsiteY194" fmla="*/ 1134904 h 1495425"/>
              <a:gd name="connsiteX195" fmla="*/ 1694879 w 3505200"/>
              <a:gd name="connsiteY195" fmla="*/ 849630 h 1495425"/>
              <a:gd name="connsiteX196" fmla="*/ 1587437 w 3505200"/>
              <a:gd name="connsiteY196" fmla="*/ 849630 h 1495425"/>
              <a:gd name="connsiteX197" fmla="*/ 1520762 w 3505200"/>
              <a:gd name="connsiteY197" fmla="*/ 1134904 h 1495425"/>
              <a:gd name="connsiteX198" fmla="*/ 1564957 w 3505200"/>
              <a:gd name="connsiteY198" fmla="*/ 1134904 h 1495425"/>
              <a:gd name="connsiteX199" fmla="*/ 1584007 w 3505200"/>
              <a:gd name="connsiteY199" fmla="*/ 1052513 h 1495425"/>
              <a:gd name="connsiteX200" fmla="*/ 1697831 w 3505200"/>
              <a:gd name="connsiteY200" fmla="*/ 1052513 h 1495425"/>
              <a:gd name="connsiteX201" fmla="*/ 1871186 w 3505200"/>
              <a:gd name="connsiteY201" fmla="*/ 464439 h 1495425"/>
              <a:gd name="connsiteX202" fmla="*/ 1860995 w 3505200"/>
              <a:gd name="connsiteY202" fmla="*/ 440817 h 1495425"/>
              <a:gd name="connsiteX203" fmla="*/ 1876139 w 3505200"/>
              <a:gd name="connsiteY203" fmla="*/ 408337 h 1495425"/>
              <a:gd name="connsiteX204" fmla="*/ 1910906 w 3505200"/>
              <a:gd name="connsiteY204" fmla="*/ 397859 h 1495425"/>
              <a:gd name="connsiteX205" fmla="*/ 1982914 w 3505200"/>
              <a:gd name="connsiteY205" fmla="*/ 419862 h 1495425"/>
              <a:gd name="connsiteX206" fmla="*/ 2006346 w 3505200"/>
              <a:gd name="connsiteY206" fmla="*/ 385191 h 1495425"/>
              <a:gd name="connsiteX207" fmla="*/ 1913096 w 3505200"/>
              <a:gd name="connsiteY207" fmla="*/ 355854 h 1495425"/>
              <a:gd name="connsiteX208" fmla="*/ 1843945 w 3505200"/>
              <a:gd name="connsiteY208" fmla="*/ 379190 h 1495425"/>
              <a:gd name="connsiteX209" fmla="*/ 1818799 w 3505200"/>
              <a:gd name="connsiteY209" fmla="*/ 440055 h 1495425"/>
              <a:gd name="connsiteX210" fmla="*/ 1838801 w 3505200"/>
              <a:gd name="connsiteY210" fmla="*/ 493395 h 1495425"/>
              <a:gd name="connsiteX211" fmla="*/ 1895380 w 3505200"/>
              <a:gd name="connsiteY211" fmla="*/ 520923 h 1495425"/>
              <a:gd name="connsiteX212" fmla="*/ 1934051 w 3505200"/>
              <a:gd name="connsiteY212" fmla="*/ 526352 h 1495425"/>
              <a:gd name="connsiteX213" fmla="*/ 1973104 w 3505200"/>
              <a:gd name="connsiteY213" fmla="*/ 566738 h 1495425"/>
              <a:gd name="connsiteX214" fmla="*/ 1914335 w 3505200"/>
              <a:gd name="connsiteY214" fmla="*/ 608552 h 1495425"/>
              <a:gd name="connsiteX215" fmla="*/ 1831467 w 3505200"/>
              <a:gd name="connsiteY215" fmla="*/ 579977 h 1495425"/>
              <a:gd name="connsiteX216" fmla="*/ 1826990 w 3505200"/>
              <a:gd name="connsiteY216" fmla="*/ 585121 h 1495425"/>
              <a:gd name="connsiteX217" fmla="*/ 1807940 w 3505200"/>
              <a:gd name="connsiteY217" fmla="*/ 614458 h 1495425"/>
              <a:gd name="connsiteX218" fmla="*/ 1913858 w 3505200"/>
              <a:gd name="connsiteY218" fmla="*/ 650653 h 1495425"/>
              <a:gd name="connsiteX219" fmla="*/ 2015299 w 3505200"/>
              <a:gd name="connsiteY219" fmla="*/ 566833 h 1495425"/>
              <a:gd name="connsiteX220" fmla="*/ 1996249 w 3505200"/>
              <a:gd name="connsiteY220" fmla="*/ 513017 h 1495425"/>
              <a:gd name="connsiteX221" fmla="*/ 1936242 w 3505200"/>
              <a:gd name="connsiteY221" fmla="*/ 483966 h 1495425"/>
              <a:gd name="connsiteX222" fmla="*/ 1903381 w 3505200"/>
              <a:gd name="connsiteY222" fmla="*/ 479298 h 1495425"/>
              <a:gd name="connsiteX223" fmla="*/ 1871281 w 3505200"/>
              <a:gd name="connsiteY223" fmla="*/ 464534 h 1495425"/>
              <a:gd name="connsiteX224" fmla="*/ 1973771 w 3505200"/>
              <a:gd name="connsiteY224" fmla="*/ 1012603 h 1495425"/>
              <a:gd name="connsiteX225" fmla="*/ 1878521 w 3505200"/>
              <a:gd name="connsiteY225" fmla="*/ 1012603 h 1495425"/>
              <a:gd name="connsiteX226" fmla="*/ 1907096 w 3505200"/>
              <a:gd name="connsiteY226" fmla="*/ 889445 h 1495425"/>
              <a:gd name="connsiteX227" fmla="*/ 1945196 w 3505200"/>
              <a:gd name="connsiteY227" fmla="*/ 889445 h 1495425"/>
              <a:gd name="connsiteX228" fmla="*/ 2002346 w 3505200"/>
              <a:gd name="connsiteY228" fmla="*/ 1134904 h 1495425"/>
              <a:gd name="connsiteX229" fmla="*/ 2046542 w 3505200"/>
              <a:gd name="connsiteY229" fmla="*/ 1134904 h 1495425"/>
              <a:gd name="connsiteX230" fmla="*/ 1979867 w 3505200"/>
              <a:gd name="connsiteY230" fmla="*/ 849630 h 1495425"/>
              <a:gd name="connsiteX231" fmla="*/ 1872234 w 3505200"/>
              <a:gd name="connsiteY231" fmla="*/ 849630 h 1495425"/>
              <a:gd name="connsiteX232" fmla="*/ 1805559 w 3505200"/>
              <a:gd name="connsiteY232" fmla="*/ 1134904 h 1495425"/>
              <a:gd name="connsiteX233" fmla="*/ 1849946 w 3505200"/>
              <a:gd name="connsiteY233" fmla="*/ 1134904 h 1495425"/>
              <a:gd name="connsiteX234" fmla="*/ 1868996 w 3505200"/>
              <a:gd name="connsiteY234" fmla="*/ 1052513 h 1495425"/>
              <a:gd name="connsiteX235" fmla="*/ 1983296 w 3505200"/>
              <a:gd name="connsiteY235" fmla="*/ 1052513 h 1495425"/>
              <a:gd name="connsiteX236" fmla="*/ 2099691 w 3505200"/>
              <a:gd name="connsiteY236" fmla="*/ 645890 h 1495425"/>
              <a:gd name="connsiteX237" fmla="*/ 2252091 w 3505200"/>
              <a:gd name="connsiteY237" fmla="*/ 645890 h 1495425"/>
              <a:gd name="connsiteX238" fmla="*/ 2252091 w 3505200"/>
              <a:gd name="connsiteY238" fmla="*/ 605504 h 1495425"/>
              <a:gd name="connsiteX239" fmla="*/ 2121884 w 3505200"/>
              <a:gd name="connsiteY239" fmla="*/ 605504 h 1495425"/>
              <a:gd name="connsiteX240" fmla="*/ 2121884 w 3505200"/>
              <a:gd name="connsiteY240" fmla="*/ 523399 h 1495425"/>
              <a:gd name="connsiteX241" fmla="*/ 2217134 w 3505200"/>
              <a:gd name="connsiteY241" fmla="*/ 523399 h 1495425"/>
              <a:gd name="connsiteX242" fmla="*/ 2217134 w 3505200"/>
              <a:gd name="connsiteY242" fmla="*/ 483013 h 1495425"/>
              <a:gd name="connsiteX243" fmla="*/ 2121884 w 3505200"/>
              <a:gd name="connsiteY243" fmla="*/ 483013 h 1495425"/>
              <a:gd name="connsiteX244" fmla="*/ 2121884 w 3505200"/>
              <a:gd name="connsiteY244" fmla="*/ 400907 h 1495425"/>
              <a:gd name="connsiteX245" fmla="*/ 2251520 w 3505200"/>
              <a:gd name="connsiteY245" fmla="*/ 400907 h 1495425"/>
              <a:gd name="connsiteX246" fmla="*/ 2251520 w 3505200"/>
              <a:gd name="connsiteY246" fmla="*/ 360521 h 1495425"/>
              <a:gd name="connsiteX247" fmla="*/ 2079498 w 3505200"/>
              <a:gd name="connsiteY247" fmla="*/ 360521 h 1495425"/>
              <a:gd name="connsiteX248" fmla="*/ 2079498 w 3505200"/>
              <a:gd name="connsiteY248" fmla="*/ 646271 h 1495425"/>
              <a:gd name="connsiteX249" fmla="*/ 2152841 w 3505200"/>
              <a:gd name="connsiteY249" fmla="*/ 953548 h 1495425"/>
              <a:gd name="connsiteX250" fmla="*/ 2142649 w 3505200"/>
              <a:gd name="connsiteY250" fmla="*/ 929926 h 1495425"/>
              <a:gd name="connsiteX251" fmla="*/ 2157793 w 3505200"/>
              <a:gd name="connsiteY251" fmla="*/ 897350 h 1495425"/>
              <a:gd name="connsiteX252" fmla="*/ 2192465 w 3505200"/>
              <a:gd name="connsiteY252" fmla="*/ 886968 h 1495425"/>
              <a:gd name="connsiteX253" fmla="*/ 2264569 w 3505200"/>
              <a:gd name="connsiteY253" fmla="*/ 908970 h 1495425"/>
              <a:gd name="connsiteX254" fmla="*/ 2287905 w 3505200"/>
              <a:gd name="connsiteY254" fmla="*/ 874300 h 1495425"/>
              <a:gd name="connsiteX255" fmla="*/ 2194655 w 3505200"/>
              <a:gd name="connsiteY255" fmla="*/ 844868 h 1495425"/>
              <a:gd name="connsiteX256" fmla="*/ 2125504 w 3505200"/>
              <a:gd name="connsiteY256" fmla="*/ 868204 h 1495425"/>
              <a:gd name="connsiteX257" fmla="*/ 2100453 w 3505200"/>
              <a:gd name="connsiteY257" fmla="*/ 929164 h 1495425"/>
              <a:gd name="connsiteX258" fmla="*/ 2120360 w 3505200"/>
              <a:gd name="connsiteY258" fmla="*/ 982504 h 1495425"/>
              <a:gd name="connsiteX259" fmla="*/ 2177034 w 3505200"/>
              <a:gd name="connsiteY259" fmla="*/ 1010031 h 1495425"/>
              <a:gd name="connsiteX260" fmla="*/ 2215706 w 3505200"/>
              <a:gd name="connsiteY260" fmla="*/ 1015365 h 1495425"/>
              <a:gd name="connsiteX261" fmla="*/ 2254758 w 3505200"/>
              <a:gd name="connsiteY261" fmla="*/ 1055846 h 1495425"/>
              <a:gd name="connsiteX262" fmla="*/ 2195894 w 3505200"/>
              <a:gd name="connsiteY262" fmla="*/ 1097661 h 1495425"/>
              <a:gd name="connsiteX263" fmla="*/ 2113026 w 3505200"/>
              <a:gd name="connsiteY263" fmla="*/ 1069086 h 1495425"/>
              <a:gd name="connsiteX264" fmla="*/ 2108645 w 3505200"/>
              <a:gd name="connsiteY264" fmla="*/ 1074230 h 1495425"/>
              <a:gd name="connsiteX265" fmla="*/ 2089595 w 3505200"/>
              <a:gd name="connsiteY265" fmla="*/ 1103566 h 1495425"/>
              <a:gd name="connsiteX266" fmla="*/ 2195513 w 3505200"/>
              <a:gd name="connsiteY266" fmla="*/ 1139761 h 1495425"/>
              <a:gd name="connsiteX267" fmla="*/ 2296954 w 3505200"/>
              <a:gd name="connsiteY267" fmla="*/ 1055846 h 1495425"/>
              <a:gd name="connsiteX268" fmla="*/ 2277904 w 3505200"/>
              <a:gd name="connsiteY268" fmla="*/ 1002125 h 1495425"/>
              <a:gd name="connsiteX269" fmla="*/ 2217896 w 3505200"/>
              <a:gd name="connsiteY269" fmla="*/ 973074 h 1495425"/>
              <a:gd name="connsiteX270" fmla="*/ 2185035 w 3505200"/>
              <a:gd name="connsiteY270" fmla="*/ 968407 h 1495425"/>
              <a:gd name="connsiteX271" fmla="*/ 2152936 w 3505200"/>
              <a:gd name="connsiteY271" fmla="*/ 953643 h 1495425"/>
              <a:gd name="connsiteX272" fmla="*/ 2464499 w 3505200"/>
              <a:gd name="connsiteY272" fmla="*/ 441865 h 1495425"/>
              <a:gd name="connsiteX273" fmla="*/ 2423500 w 3505200"/>
              <a:gd name="connsiteY273" fmla="*/ 483161 h 1495425"/>
              <a:gd name="connsiteX274" fmla="*/ 2421255 w 3505200"/>
              <a:gd name="connsiteY274" fmla="*/ 483108 h 1495425"/>
              <a:gd name="connsiteX275" fmla="*/ 2373821 w 3505200"/>
              <a:gd name="connsiteY275" fmla="*/ 483108 h 1495425"/>
              <a:gd name="connsiteX276" fmla="*/ 2373821 w 3505200"/>
              <a:gd name="connsiteY276" fmla="*/ 401003 h 1495425"/>
              <a:gd name="connsiteX277" fmla="*/ 2421446 w 3505200"/>
              <a:gd name="connsiteY277" fmla="*/ 401003 h 1495425"/>
              <a:gd name="connsiteX278" fmla="*/ 2464631 w 3505200"/>
              <a:gd name="connsiteY278" fmla="*/ 439806 h 1495425"/>
              <a:gd name="connsiteX279" fmla="*/ 2464689 w 3505200"/>
              <a:gd name="connsiteY279" fmla="*/ 441865 h 1495425"/>
              <a:gd name="connsiteX280" fmla="*/ 2373821 w 3505200"/>
              <a:gd name="connsiteY280" fmla="*/ 523399 h 1495425"/>
              <a:gd name="connsiteX281" fmla="*/ 2419636 w 3505200"/>
              <a:gd name="connsiteY281" fmla="*/ 523399 h 1495425"/>
              <a:gd name="connsiteX282" fmla="*/ 2463487 w 3505200"/>
              <a:gd name="connsiteY282" fmla="*/ 561654 h 1495425"/>
              <a:gd name="connsiteX283" fmla="*/ 2425232 w 3505200"/>
              <a:gd name="connsiteY283" fmla="*/ 605504 h 1495425"/>
              <a:gd name="connsiteX284" fmla="*/ 2419636 w 3505200"/>
              <a:gd name="connsiteY284" fmla="*/ 605504 h 1495425"/>
              <a:gd name="connsiteX285" fmla="*/ 2373821 w 3505200"/>
              <a:gd name="connsiteY285" fmla="*/ 605504 h 1495425"/>
              <a:gd name="connsiteX286" fmla="*/ 2507171 w 3505200"/>
              <a:gd name="connsiteY286" fmla="*/ 441770 h 1495425"/>
              <a:gd name="connsiteX287" fmla="*/ 2421446 w 3505200"/>
              <a:gd name="connsiteY287" fmla="*/ 360521 h 1495425"/>
              <a:gd name="connsiteX288" fmla="*/ 2332006 w 3505200"/>
              <a:gd name="connsiteY288" fmla="*/ 360521 h 1495425"/>
              <a:gd name="connsiteX289" fmla="*/ 2332006 w 3505200"/>
              <a:gd name="connsiteY289" fmla="*/ 646271 h 1495425"/>
              <a:gd name="connsiteX290" fmla="*/ 2420207 w 3505200"/>
              <a:gd name="connsiteY290" fmla="*/ 646271 h 1495425"/>
              <a:gd name="connsiteX291" fmla="*/ 2505932 w 3505200"/>
              <a:gd name="connsiteY291" fmla="*/ 564642 h 1495425"/>
              <a:gd name="connsiteX292" fmla="*/ 2477357 w 3505200"/>
              <a:gd name="connsiteY292" fmla="*/ 503968 h 1495425"/>
              <a:gd name="connsiteX293" fmla="*/ 2506980 w 3505200"/>
              <a:gd name="connsiteY293" fmla="*/ 442151 h 1495425"/>
              <a:gd name="connsiteX294" fmla="*/ 2381155 w 3505200"/>
              <a:gd name="connsiteY294" fmla="*/ 1135285 h 1495425"/>
              <a:gd name="connsiteX295" fmla="*/ 2533555 w 3505200"/>
              <a:gd name="connsiteY295" fmla="*/ 1135285 h 1495425"/>
              <a:gd name="connsiteX296" fmla="*/ 2533555 w 3505200"/>
              <a:gd name="connsiteY296" fmla="*/ 1094994 h 1495425"/>
              <a:gd name="connsiteX297" fmla="*/ 2403348 w 3505200"/>
              <a:gd name="connsiteY297" fmla="*/ 1094994 h 1495425"/>
              <a:gd name="connsiteX298" fmla="*/ 2403348 w 3505200"/>
              <a:gd name="connsiteY298" fmla="*/ 1012793 h 1495425"/>
              <a:gd name="connsiteX299" fmla="*/ 2498598 w 3505200"/>
              <a:gd name="connsiteY299" fmla="*/ 1012793 h 1495425"/>
              <a:gd name="connsiteX300" fmla="*/ 2498598 w 3505200"/>
              <a:gd name="connsiteY300" fmla="*/ 971836 h 1495425"/>
              <a:gd name="connsiteX301" fmla="*/ 2403348 w 3505200"/>
              <a:gd name="connsiteY301" fmla="*/ 971836 h 1495425"/>
              <a:gd name="connsiteX302" fmla="*/ 2403348 w 3505200"/>
              <a:gd name="connsiteY302" fmla="*/ 889921 h 1495425"/>
              <a:gd name="connsiteX303" fmla="*/ 2532983 w 3505200"/>
              <a:gd name="connsiteY303" fmla="*/ 889921 h 1495425"/>
              <a:gd name="connsiteX304" fmla="*/ 2532983 w 3505200"/>
              <a:gd name="connsiteY304" fmla="*/ 849630 h 1495425"/>
              <a:gd name="connsiteX305" fmla="*/ 2360962 w 3505200"/>
              <a:gd name="connsiteY305" fmla="*/ 849630 h 1495425"/>
              <a:gd name="connsiteX306" fmla="*/ 2360962 w 3505200"/>
              <a:gd name="connsiteY306" fmla="*/ 1134904 h 1495425"/>
              <a:gd name="connsiteX307" fmla="*/ 2819972 w 3505200"/>
              <a:gd name="connsiteY307" fmla="*/ 503396 h 1495425"/>
              <a:gd name="connsiteX308" fmla="*/ 2711295 w 3505200"/>
              <a:gd name="connsiteY308" fmla="*/ 613788 h 1495425"/>
              <a:gd name="connsiteX309" fmla="*/ 2600903 w 3505200"/>
              <a:gd name="connsiteY309" fmla="*/ 505111 h 1495425"/>
              <a:gd name="connsiteX310" fmla="*/ 2709580 w 3505200"/>
              <a:gd name="connsiteY310" fmla="*/ 394720 h 1495425"/>
              <a:gd name="connsiteX311" fmla="*/ 2710434 w 3505200"/>
              <a:gd name="connsiteY311" fmla="*/ 394716 h 1495425"/>
              <a:gd name="connsiteX312" fmla="*/ 2819956 w 3505200"/>
              <a:gd name="connsiteY312" fmla="*/ 499259 h 1495425"/>
              <a:gd name="connsiteX313" fmla="*/ 2819972 w 3505200"/>
              <a:gd name="connsiteY313" fmla="*/ 503396 h 1495425"/>
              <a:gd name="connsiteX314" fmla="*/ 2863120 w 3505200"/>
              <a:gd name="connsiteY314" fmla="*/ 503396 h 1495425"/>
              <a:gd name="connsiteX315" fmla="*/ 2714188 w 3505200"/>
              <a:gd name="connsiteY315" fmla="*/ 347606 h 1495425"/>
              <a:gd name="connsiteX316" fmla="*/ 2558397 w 3505200"/>
              <a:gd name="connsiteY316" fmla="*/ 496538 h 1495425"/>
              <a:gd name="connsiteX317" fmla="*/ 2707329 w 3505200"/>
              <a:gd name="connsiteY317" fmla="*/ 652329 h 1495425"/>
              <a:gd name="connsiteX318" fmla="*/ 2710720 w 3505200"/>
              <a:gd name="connsiteY318" fmla="*/ 652367 h 1495425"/>
              <a:gd name="connsiteX319" fmla="*/ 2863111 w 3505200"/>
              <a:gd name="connsiteY319" fmla="*/ 504179 h 1495425"/>
              <a:gd name="connsiteX320" fmla="*/ 2863120 w 3505200"/>
              <a:gd name="connsiteY320" fmla="*/ 503396 h 1495425"/>
              <a:gd name="connsiteX321" fmla="*/ 3018568 w 3505200"/>
              <a:gd name="connsiteY321" fmla="*/ 483394 h 1495425"/>
              <a:gd name="connsiteX322" fmla="*/ 2967133 w 3505200"/>
              <a:gd name="connsiteY322" fmla="*/ 483394 h 1495425"/>
              <a:gd name="connsiteX323" fmla="*/ 2967133 w 3505200"/>
              <a:gd name="connsiteY323" fmla="*/ 401288 h 1495425"/>
              <a:gd name="connsiteX324" fmla="*/ 3018568 w 3505200"/>
              <a:gd name="connsiteY324" fmla="*/ 401288 h 1495425"/>
              <a:gd name="connsiteX325" fmla="*/ 3062419 w 3505200"/>
              <a:gd name="connsiteY325" fmla="*/ 439543 h 1495425"/>
              <a:gd name="connsiteX326" fmla="*/ 3024164 w 3505200"/>
              <a:gd name="connsiteY326" fmla="*/ 483394 h 1495425"/>
              <a:gd name="connsiteX327" fmla="*/ 3018568 w 3505200"/>
              <a:gd name="connsiteY327" fmla="*/ 483394 h 1495425"/>
              <a:gd name="connsiteX328" fmla="*/ 3118961 w 3505200"/>
              <a:gd name="connsiteY328" fmla="*/ 646271 h 1495425"/>
              <a:gd name="connsiteX329" fmla="*/ 3020568 w 3505200"/>
              <a:gd name="connsiteY329" fmla="*/ 523780 h 1495425"/>
              <a:gd name="connsiteX330" fmla="*/ 3104293 w 3505200"/>
              <a:gd name="connsiteY330" fmla="*/ 442151 h 1495425"/>
              <a:gd name="connsiteX331" fmla="*/ 3018568 w 3505200"/>
              <a:gd name="connsiteY331" fmla="*/ 360902 h 1495425"/>
              <a:gd name="connsiteX332" fmla="*/ 2924366 w 3505200"/>
              <a:gd name="connsiteY332" fmla="*/ 360902 h 1495425"/>
              <a:gd name="connsiteX333" fmla="*/ 2924366 w 3505200"/>
              <a:gd name="connsiteY333" fmla="*/ 646652 h 1495425"/>
              <a:gd name="connsiteX334" fmla="*/ 2966847 w 3505200"/>
              <a:gd name="connsiteY334" fmla="*/ 646652 h 1495425"/>
              <a:gd name="connsiteX335" fmla="*/ 2966847 w 3505200"/>
              <a:gd name="connsiteY335" fmla="*/ 520541 h 1495425"/>
              <a:gd name="connsiteX336" fmla="*/ 3066478 w 3505200"/>
              <a:gd name="connsiteY336" fmla="*/ 645890 h 1495425"/>
              <a:gd name="connsiteX337" fmla="*/ 3092863 w 3505200"/>
              <a:gd name="connsiteY337" fmla="*/ 992410 h 1495425"/>
              <a:gd name="connsiteX338" fmla="*/ 2983898 w 3505200"/>
              <a:gd name="connsiteY338" fmla="*/ 1102327 h 1495425"/>
              <a:gd name="connsiteX339" fmla="*/ 2873980 w 3505200"/>
              <a:gd name="connsiteY339" fmla="*/ 993362 h 1495425"/>
              <a:gd name="connsiteX340" fmla="*/ 2982945 w 3505200"/>
              <a:gd name="connsiteY340" fmla="*/ 883445 h 1495425"/>
              <a:gd name="connsiteX341" fmla="*/ 2983420 w 3505200"/>
              <a:gd name="connsiteY341" fmla="*/ 883444 h 1495425"/>
              <a:gd name="connsiteX342" fmla="*/ 3092846 w 3505200"/>
              <a:gd name="connsiteY342" fmla="*/ 987891 h 1495425"/>
              <a:gd name="connsiteX343" fmla="*/ 3092862 w 3505200"/>
              <a:gd name="connsiteY343" fmla="*/ 992029 h 1495425"/>
              <a:gd name="connsiteX344" fmla="*/ 3136107 w 3505200"/>
              <a:gd name="connsiteY344" fmla="*/ 992029 h 1495425"/>
              <a:gd name="connsiteX345" fmla="*/ 2987077 w 3505200"/>
              <a:gd name="connsiteY345" fmla="*/ 836332 h 1495425"/>
              <a:gd name="connsiteX346" fmla="*/ 2831379 w 3505200"/>
              <a:gd name="connsiteY346" fmla="*/ 985361 h 1495425"/>
              <a:gd name="connsiteX347" fmla="*/ 2980409 w 3505200"/>
              <a:gd name="connsiteY347" fmla="*/ 1141059 h 1495425"/>
              <a:gd name="connsiteX348" fmla="*/ 2983707 w 3505200"/>
              <a:gd name="connsiteY348" fmla="*/ 1141095 h 1495425"/>
              <a:gd name="connsiteX349" fmla="*/ 3136097 w 3505200"/>
              <a:gd name="connsiteY349" fmla="*/ 992906 h 1495425"/>
              <a:gd name="connsiteX350" fmla="*/ 3136107 w 3505200"/>
              <a:gd name="connsiteY350" fmla="*/ 992029 h 1495425"/>
              <a:gd name="connsiteX351" fmla="*/ 3333178 w 3505200"/>
              <a:gd name="connsiteY351" fmla="*/ 645890 h 1495425"/>
              <a:gd name="connsiteX352" fmla="*/ 3375184 w 3505200"/>
              <a:gd name="connsiteY352" fmla="*/ 645890 h 1495425"/>
              <a:gd name="connsiteX353" fmla="*/ 3375184 w 3505200"/>
              <a:gd name="connsiteY353" fmla="*/ 483013 h 1495425"/>
              <a:gd name="connsiteX354" fmla="*/ 3281648 w 3505200"/>
              <a:gd name="connsiteY354" fmla="*/ 483013 h 1495425"/>
              <a:gd name="connsiteX355" fmla="*/ 3281648 w 3505200"/>
              <a:gd name="connsiteY355" fmla="*/ 523399 h 1495425"/>
              <a:gd name="connsiteX356" fmla="*/ 3333178 w 3505200"/>
              <a:gd name="connsiteY356" fmla="*/ 523399 h 1495425"/>
              <a:gd name="connsiteX357" fmla="*/ 3333178 w 3505200"/>
              <a:gd name="connsiteY357" fmla="*/ 605504 h 1495425"/>
              <a:gd name="connsiteX358" fmla="*/ 3311938 w 3505200"/>
              <a:gd name="connsiteY358" fmla="*/ 605504 h 1495425"/>
              <a:gd name="connsiteX359" fmla="*/ 3202876 w 3505200"/>
              <a:gd name="connsiteY359" fmla="*/ 503396 h 1495425"/>
              <a:gd name="connsiteX360" fmla="*/ 3311938 w 3505200"/>
              <a:gd name="connsiteY360" fmla="*/ 400907 h 1495425"/>
              <a:gd name="connsiteX361" fmla="*/ 3354896 w 3505200"/>
              <a:gd name="connsiteY361" fmla="*/ 400907 h 1495425"/>
              <a:gd name="connsiteX362" fmla="*/ 3354896 w 3505200"/>
              <a:gd name="connsiteY362" fmla="*/ 360521 h 1495425"/>
              <a:gd name="connsiteX363" fmla="*/ 3311652 w 3505200"/>
              <a:gd name="connsiteY363" fmla="*/ 360521 h 1495425"/>
              <a:gd name="connsiteX364" fmla="*/ 3159252 w 3505200"/>
              <a:gd name="connsiteY364" fmla="*/ 503396 h 1495425"/>
              <a:gd name="connsiteX365" fmla="*/ 3311652 w 3505200"/>
              <a:gd name="connsiteY365" fmla="*/ 646271 h 1495425"/>
              <a:gd name="connsiteX366" fmla="*/ 3291173 w 3505200"/>
              <a:gd name="connsiteY366" fmla="*/ 971836 h 1495425"/>
              <a:gd name="connsiteX367" fmla="*/ 3239738 w 3505200"/>
              <a:gd name="connsiteY367" fmla="*/ 971836 h 1495425"/>
              <a:gd name="connsiteX368" fmla="*/ 3239738 w 3505200"/>
              <a:gd name="connsiteY368" fmla="*/ 889921 h 1495425"/>
              <a:gd name="connsiteX369" fmla="*/ 3291173 w 3505200"/>
              <a:gd name="connsiteY369" fmla="*/ 889921 h 1495425"/>
              <a:gd name="connsiteX370" fmla="*/ 3334253 w 3505200"/>
              <a:gd name="connsiteY370" fmla="*/ 929042 h 1495425"/>
              <a:gd name="connsiteX371" fmla="*/ 3295131 w 3505200"/>
              <a:gd name="connsiteY371" fmla="*/ 972122 h 1495425"/>
              <a:gd name="connsiteX372" fmla="*/ 3291173 w 3505200"/>
              <a:gd name="connsiteY372" fmla="*/ 972122 h 1495425"/>
              <a:gd name="connsiteX373" fmla="*/ 3391662 w 3505200"/>
              <a:gd name="connsiteY373" fmla="*/ 1134904 h 1495425"/>
              <a:gd name="connsiteX374" fmla="*/ 3293269 w 3505200"/>
              <a:gd name="connsiteY374" fmla="*/ 1012412 h 1495425"/>
              <a:gd name="connsiteX375" fmla="*/ 3376898 w 3505200"/>
              <a:gd name="connsiteY375" fmla="*/ 930783 h 1495425"/>
              <a:gd name="connsiteX376" fmla="*/ 3291173 w 3505200"/>
              <a:gd name="connsiteY376" fmla="*/ 849630 h 1495425"/>
              <a:gd name="connsiteX377" fmla="*/ 3197733 w 3505200"/>
              <a:gd name="connsiteY377" fmla="*/ 849630 h 1495425"/>
              <a:gd name="connsiteX378" fmla="*/ 3197733 w 3505200"/>
              <a:gd name="connsiteY378" fmla="*/ 1134904 h 1495425"/>
              <a:gd name="connsiteX379" fmla="*/ 3240120 w 3505200"/>
              <a:gd name="connsiteY379" fmla="*/ 1134904 h 1495425"/>
              <a:gd name="connsiteX380" fmla="*/ 3240120 w 3505200"/>
              <a:gd name="connsiteY380" fmla="*/ 1009936 h 1495425"/>
              <a:gd name="connsiteX381" fmla="*/ 3339846 w 3505200"/>
              <a:gd name="connsiteY381" fmla="*/ 1135285 h 1495425"/>
              <a:gd name="connsiteX382" fmla="*/ 3500152 w 3505200"/>
              <a:gd name="connsiteY382" fmla="*/ 849154 h 1495425"/>
              <a:gd name="connsiteX383" fmla="*/ 3457766 w 3505200"/>
              <a:gd name="connsiteY383" fmla="*/ 849154 h 1495425"/>
              <a:gd name="connsiteX384" fmla="*/ 3457766 w 3505200"/>
              <a:gd name="connsiteY384" fmla="*/ 1134904 h 1495425"/>
              <a:gd name="connsiteX385" fmla="*/ 3500152 w 3505200"/>
              <a:gd name="connsiteY385" fmla="*/ 1134904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3505200" h="1495425">
                <a:moveTo>
                  <a:pt x="2657666" y="889540"/>
                </a:moveTo>
                <a:lnTo>
                  <a:pt x="2704719" y="889540"/>
                </a:lnTo>
                <a:cubicBezTo>
                  <a:pt x="2727392" y="887994"/>
                  <a:pt x="2747025" y="905122"/>
                  <a:pt x="2748570" y="927794"/>
                </a:cubicBezTo>
                <a:cubicBezTo>
                  <a:pt x="2750115" y="950467"/>
                  <a:pt x="2732988" y="970100"/>
                  <a:pt x="2710315" y="971645"/>
                </a:cubicBezTo>
                <a:cubicBezTo>
                  <a:pt x="2708452" y="971772"/>
                  <a:pt x="2706582" y="971772"/>
                  <a:pt x="2704719" y="971645"/>
                </a:cubicBezTo>
                <a:lnTo>
                  <a:pt x="2657666" y="971645"/>
                </a:lnTo>
                <a:close/>
                <a:moveTo>
                  <a:pt x="2657666" y="849154"/>
                </a:moveTo>
                <a:lnTo>
                  <a:pt x="2615279" y="849154"/>
                </a:lnTo>
                <a:lnTo>
                  <a:pt x="2615279" y="1134904"/>
                </a:lnTo>
                <a:lnTo>
                  <a:pt x="2657666" y="1134904"/>
                </a:lnTo>
                <a:lnTo>
                  <a:pt x="2657666" y="1012031"/>
                </a:lnTo>
                <a:lnTo>
                  <a:pt x="2704719" y="1012031"/>
                </a:lnTo>
                <a:cubicBezTo>
                  <a:pt x="2752344" y="1012031"/>
                  <a:pt x="2790444" y="977360"/>
                  <a:pt x="2790444" y="930402"/>
                </a:cubicBezTo>
                <a:cubicBezTo>
                  <a:pt x="2790444" y="883444"/>
                  <a:pt x="2752344" y="849154"/>
                  <a:pt x="2704719" y="849154"/>
                </a:cubicBezTo>
                <a:close/>
                <a:moveTo>
                  <a:pt x="98679" y="1453515"/>
                </a:moveTo>
                <a:lnTo>
                  <a:pt x="98679" y="1491615"/>
                </a:lnTo>
                <a:cubicBezTo>
                  <a:pt x="136859" y="1491820"/>
                  <a:pt x="172707" y="1473273"/>
                  <a:pt x="194596" y="1441990"/>
                </a:cubicBezTo>
                <a:cubicBezTo>
                  <a:pt x="217131" y="1407072"/>
                  <a:pt x="263706" y="1397035"/>
                  <a:pt x="298623" y="1419570"/>
                </a:cubicBezTo>
                <a:cubicBezTo>
                  <a:pt x="307828" y="1425511"/>
                  <a:pt x="315625" y="1433390"/>
                  <a:pt x="321469" y="1442657"/>
                </a:cubicBezTo>
                <a:cubicBezTo>
                  <a:pt x="359518" y="1495446"/>
                  <a:pt x="433157" y="1507395"/>
                  <a:pt x="485946" y="1469345"/>
                </a:cubicBezTo>
                <a:cubicBezTo>
                  <a:pt x="496442" y="1461780"/>
                  <a:pt x="505620" y="1452538"/>
                  <a:pt x="513112" y="1441990"/>
                </a:cubicBezTo>
                <a:cubicBezTo>
                  <a:pt x="535662" y="1407020"/>
                  <a:pt x="582292" y="1396951"/>
                  <a:pt x="617262" y="1419502"/>
                </a:cubicBezTo>
                <a:cubicBezTo>
                  <a:pt x="626497" y="1425457"/>
                  <a:pt x="634317" y="1433360"/>
                  <a:pt x="640175" y="1442657"/>
                </a:cubicBezTo>
                <a:cubicBezTo>
                  <a:pt x="678209" y="1495457"/>
                  <a:pt x="751845" y="1507428"/>
                  <a:pt x="804645" y="1469394"/>
                </a:cubicBezTo>
                <a:cubicBezTo>
                  <a:pt x="815098" y="1461864"/>
                  <a:pt x="824245" y="1452671"/>
                  <a:pt x="831723" y="1442181"/>
                </a:cubicBezTo>
                <a:cubicBezTo>
                  <a:pt x="845799" y="1420806"/>
                  <a:pt x="869568" y="1407815"/>
                  <a:pt x="895160" y="1407509"/>
                </a:cubicBezTo>
                <a:lnTo>
                  <a:pt x="895160" y="1369409"/>
                </a:lnTo>
                <a:cubicBezTo>
                  <a:pt x="856624" y="1369937"/>
                  <a:pt x="820893" y="1389661"/>
                  <a:pt x="799910" y="1421987"/>
                </a:cubicBezTo>
                <a:cubicBezTo>
                  <a:pt x="772917" y="1457238"/>
                  <a:pt x="722458" y="1463932"/>
                  <a:pt x="687207" y="1436939"/>
                </a:cubicBezTo>
                <a:cubicBezTo>
                  <a:pt x="681843" y="1432831"/>
                  <a:pt x="677018" y="1428064"/>
                  <a:pt x="672846" y="1422749"/>
                </a:cubicBezTo>
                <a:cubicBezTo>
                  <a:pt x="639873" y="1369723"/>
                  <a:pt x="570156" y="1353466"/>
                  <a:pt x="517130" y="1386439"/>
                </a:cubicBezTo>
                <a:cubicBezTo>
                  <a:pt x="502660" y="1395437"/>
                  <a:pt x="490411" y="1407589"/>
                  <a:pt x="481298" y="1421987"/>
                </a:cubicBezTo>
                <a:cubicBezTo>
                  <a:pt x="454305" y="1457238"/>
                  <a:pt x="403846" y="1463932"/>
                  <a:pt x="368596" y="1436939"/>
                </a:cubicBezTo>
                <a:cubicBezTo>
                  <a:pt x="363231" y="1432831"/>
                  <a:pt x="358406" y="1428063"/>
                  <a:pt x="354234" y="1422749"/>
                </a:cubicBezTo>
                <a:cubicBezTo>
                  <a:pt x="321178" y="1369712"/>
                  <a:pt x="251386" y="1353516"/>
                  <a:pt x="198349" y="1386572"/>
                </a:cubicBezTo>
                <a:cubicBezTo>
                  <a:pt x="183912" y="1395571"/>
                  <a:pt x="171690" y="1407708"/>
                  <a:pt x="162591" y="1422082"/>
                </a:cubicBezTo>
                <a:cubicBezTo>
                  <a:pt x="147723" y="1442193"/>
                  <a:pt x="124067" y="1453897"/>
                  <a:pt x="99060" y="1453514"/>
                </a:cubicBezTo>
                <a:moveTo>
                  <a:pt x="858488" y="126016"/>
                </a:moveTo>
                <a:lnTo>
                  <a:pt x="896588" y="126016"/>
                </a:lnTo>
                <a:lnTo>
                  <a:pt x="896588" y="7144"/>
                </a:lnTo>
                <a:lnTo>
                  <a:pt x="706088" y="7144"/>
                </a:lnTo>
                <a:lnTo>
                  <a:pt x="706088" y="88106"/>
                </a:lnTo>
                <a:lnTo>
                  <a:pt x="592646" y="88106"/>
                </a:lnTo>
                <a:lnTo>
                  <a:pt x="592646" y="7144"/>
                </a:lnTo>
                <a:lnTo>
                  <a:pt x="402146" y="7144"/>
                </a:lnTo>
                <a:lnTo>
                  <a:pt x="402146" y="88106"/>
                </a:lnTo>
                <a:lnTo>
                  <a:pt x="287846" y="88106"/>
                </a:lnTo>
                <a:lnTo>
                  <a:pt x="287846" y="7144"/>
                </a:lnTo>
                <a:lnTo>
                  <a:pt x="97346" y="7144"/>
                </a:lnTo>
                <a:lnTo>
                  <a:pt x="97346" y="126016"/>
                </a:lnTo>
                <a:lnTo>
                  <a:pt x="135446" y="126016"/>
                </a:lnTo>
                <a:lnTo>
                  <a:pt x="135446" y="45053"/>
                </a:lnTo>
                <a:lnTo>
                  <a:pt x="249746" y="45053"/>
                </a:lnTo>
                <a:lnTo>
                  <a:pt x="249746" y="126016"/>
                </a:lnTo>
                <a:lnTo>
                  <a:pt x="440246" y="126016"/>
                </a:lnTo>
                <a:lnTo>
                  <a:pt x="440246" y="45053"/>
                </a:lnTo>
                <a:lnTo>
                  <a:pt x="554546" y="45053"/>
                </a:lnTo>
                <a:lnTo>
                  <a:pt x="554546" y="126016"/>
                </a:lnTo>
                <a:lnTo>
                  <a:pt x="745046" y="126016"/>
                </a:lnTo>
                <a:lnTo>
                  <a:pt x="745046" y="45053"/>
                </a:lnTo>
                <a:lnTo>
                  <a:pt x="859346" y="45053"/>
                </a:lnTo>
                <a:close/>
                <a:moveTo>
                  <a:pt x="936307" y="747713"/>
                </a:moveTo>
                <a:cubicBezTo>
                  <a:pt x="915543" y="769715"/>
                  <a:pt x="866013" y="815340"/>
                  <a:pt x="810387" y="815340"/>
                </a:cubicBezTo>
                <a:cubicBezTo>
                  <a:pt x="754761" y="815340"/>
                  <a:pt x="705612" y="769715"/>
                  <a:pt x="684467" y="747713"/>
                </a:cubicBezTo>
                <a:cubicBezTo>
                  <a:pt x="705231" y="725614"/>
                  <a:pt x="754761" y="679990"/>
                  <a:pt x="810387" y="679990"/>
                </a:cubicBezTo>
                <a:cubicBezTo>
                  <a:pt x="866013" y="679990"/>
                  <a:pt x="915638" y="725614"/>
                  <a:pt x="936307" y="747713"/>
                </a:cubicBezTo>
                <a:moveTo>
                  <a:pt x="635032" y="747713"/>
                </a:moveTo>
                <a:cubicBezTo>
                  <a:pt x="605306" y="783309"/>
                  <a:pt x="582032" y="823829"/>
                  <a:pt x="566261" y="867442"/>
                </a:cubicBezTo>
                <a:cubicBezTo>
                  <a:pt x="520418" y="859364"/>
                  <a:pt x="473516" y="859364"/>
                  <a:pt x="427673" y="867442"/>
                </a:cubicBezTo>
                <a:lnTo>
                  <a:pt x="427006" y="867442"/>
                </a:lnTo>
                <a:cubicBezTo>
                  <a:pt x="411254" y="823919"/>
                  <a:pt x="388048" y="783469"/>
                  <a:pt x="358426" y="747903"/>
                </a:cubicBezTo>
                <a:lnTo>
                  <a:pt x="358426" y="747903"/>
                </a:lnTo>
                <a:lnTo>
                  <a:pt x="358426" y="747903"/>
                </a:lnTo>
                <a:cubicBezTo>
                  <a:pt x="388261" y="712227"/>
                  <a:pt x="411632" y="671611"/>
                  <a:pt x="427482" y="627888"/>
                </a:cubicBezTo>
                <a:cubicBezTo>
                  <a:pt x="450162" y="632085"/>
                  <a:pt x="473188" y="634126"/>
                  <a:pt x="496253" y="633984"/>
                </a:cubicBezTo>
                <a:cubicBezTo>
                  <a:pt x="519391" y="633919"/>
                  <a:pt x="542485" y="631976"/>
                  <a:pt x="565309" y="628174"/>
                </a:cubicBezTo>
                <a:cubicBezTo>
                  <a:pt x="581321" y="671914"/>
                  <a:pt x="604888" y="712503"/>
                  <a:pt x="634937" y="748094"/>
                </a:cubicBezTo>
                <a:moveTo>
                  <a:pt x="590645" y="585406"/>
                </a:moveTo>
                <a:cubicBezTo>
                  <a:pt x="581882" y="556831"/>
                  <a:pt x="567023" y="490823"/>
                  <a:pt x="595027" y="442531"/>
                </a:cubicBezTo>
                <a:cubicBezTo>
                  <a:pt x="623030" y="394240"/>
                  <a:pt x="687134" y="374237"/>
                  <a:pt x="716661" y="367379"/>
                </a:cubicBezTo>
                <a:cubicBezTo>
                  <a:pt x="725424" y="395954"/>
                  <a:pt x="740188" y="461867"/>
                  <a:pt x="712280" y="510254"/>
                </a:cubicBezTo>
                <a:cubicBezTo>
                  <a:pt x="684371" y="558641"/>
                  <a:pt x="620078" y="578548"/>
                  <a:pt x="590645" y="585502"/>
                </a:cubicBezTo>
                <a:moveTo>
                  <a:pt x="402717" y="584930"/>
                </a:moveTo>
                <a:cubicBezTo>
                  <a:pt x="373285" y="578072"/>
                  <a:pt x="309086" y="558070"/>
                  <a:pt x="281178" y="509683"/>
                </a:cubicBezTo>
                <a:cubicBezTo>
                  <a:pt x="253270" y="461296"/>
                  <a:pt x="268129" y="395383"/>
                  <a:pt x="276892" y="366808"/>
                </a:cubicBezTo>
                <a:cubicBezTo>
                  <a:pt x="306324" y="373571"/>
                  <a:pt x="370522" y="393573"/>
                  <a:pt x="398431" y="441960"/>
                </a:cubicBezTo>
                <a:cubicBezTo>
                  <a:pt x="426339" y="490347"/>
                  <a:pt x="411480" y="556260"/>
                  <a:pt x="402717" y="584835"/>
                </a:cubicBezTo>
                <a:moveTo>
                  <a:pt x="402717" y="910209"/>
                </a:moveTo>
                <a:cubicBezTo>
                  <a:pt x="411575" y="938784"/>
                  <a:pt x="426339" y="1004697"/>
                  <a:pt x="398336" y="1053084"/>
                </a:cubicBezTo>
                <a:cubicBezTo>
                  <a:pt x="370332" y="1101471"/>
                  <a:pt x="306229" y="1121378"/>
                  <a:pt x="276796" y="1128331"/>
                </a:cubicBezTo>
                <a:cubicBezTo>
                  <a:pt x="267938" y="1099756"/>
                  <a:pt x="253174" y="1033748"/>
                  <a:pt x="281083" y="985456"/>
                </a:cubicBezTo>
                <a:cubicBezTo>
                  <a:pt x="308991" y="937165"/>
                  <a:pt x="373285" y="917162"/>
                  <a:pt x="402717" y="910304"/>
                </a:cubicBezTo>
                <a:moveTo>
                  <a:pt x="590740" y="910304"/>
                </a:moveTo>
                <a:cubicBezTo>
                  <a:pt x="620173" y="917162"/>
                  <a:pt x="684371" y="937165"/>
                  <a:pt x="712280" y="985552"/>
                </a:cubicBezTo>
                <a:cubicBezTo>
                  <a:pt x="740188" y="1033939"/>
                  <a:pt x="725424" y="1099852"/>
                  <a:pt x="716661" y="1128427"/>
                </a:cubicBezTo>
                <a:cubicBezTo>
                  <a:pt x="687134" y="1121569"/>
                  <a:pt x="622840" y="1101471"/>
                  <a:pt x="595027" y="1053274"/>
                </a:cubicBezTo>
                <a:cubicBezTo>
                  <a:pt x="567214" y="1005078"/>
                  <a:pt x="581978" y="938974"/>
                  <a:pt x="590740" y="910399"/>
                </a:cubicBezTo>
                <a:moveTo>
                  <a:pt x="308991" y="747713"/>
                </a:moveTo>
                <a:cubicBezTo>
                  <a:pt x="288227" y="769811"/>
                  <a:pt x="238696" y="815435"/>
                  <a:pt x="183071" y="815435"/>
                </a:cubicBezTo>
                <a:cubicBezTo>
                  <a:pt x="127445" y="815435"/>
                  <a:pt x="78296" y="769811"/>
                  <a:pt x="57150" y="747713"/>
                </a:cubicBezTo>
                <a:cubicBezTo>
                  <a:pt x="77915" y="725614"/>
                  <a:pt x="127445" y="679990"/>
                  <a:pt x="183071" y="679990"/>
                </a:cubicBezTo>
                <a:cubicBezTo>
                  <a:pt x="238696" y="679990"/>
                  <a:pt x="287846" y="725614"/>
                  <a:pt x="308991" y="747713"/>
                </a:cubicBezTo>
                <a:moveTo>
                  <a:pt x="976217" y="759143"/>
                </a:moveTo>
                <a:lnTo>
                  <a:pt x="985266" y="747522"/>
                </a:lnTo>
                <a:lnTo>
                  <a:pt x="976217" y="735806"/>
                </a:lnTo>
                <a:cubicBezTo>
                  <a:pt x="973169" y="731996"/>
                  <a:pt x="901827" y="641890"/>
                  <a:pt x="810101" y="641890"/>
                </a:cubicBezTo>
                <a:cubicBezTo>
                  <a:pt x="742283" y="641890"/>
                  <a:pt x="685610" y="691134"/>
                  <a:pt x="659416" y="718090"/>
                </a:cubicBezTo>
                <a:cubicBezTo>
                  <a:pt x="635837" y="688744"/>
                  <a:pt x="616856" y="655985"/>
                  <a:pt x="603123" y="620935"/>
                </a:cubicBezTo>
                <a:cubicBezTo>
                  <a:pt x="639699" y="611981"/>
                  <a:pt x="710946" y="587502"/>
                  <a:pt x="744950" y="528638"/>
                </a:cubicBezTo>
                <a:cubicBezTo>
                  <a:pt x="790765" y="449294"/>
                  <a:pt x="748379" y="342329"/>
                  <a:pt x="746570" y="338138"/>
                </a:cubicBezTo>
                <a:lnTo>
                  <a:pt x="741045" y="324421"/>
                </a:lnTo>
                <a:lnTo>
                  <a:pt x="726377" y="326422"/>
                </a:lnTo>
                <a:cubicBezTo>
                  <a:pt x="721519" y="327184"/>
                  <a:pt x="607790" y="343948"/>
                  <a:pt x="561975" y="423291"/>
                </a:cubicBezTo>
                <a:cubicBezTo>
                  <a:pt x="528256" y="481774"/>
                  <a:pt x="542258" y="555117"/>
                  <a:pt x="552450" y="591503"/>
                </a:cubicBezTo>
                <a:cubicBezTo>
                  <a:pt x="515143" y="597267"/>
                  <a:pt x="477172" y="597267"/>
                  <a:pt x="439864" y="591503"/>
                </a:cubicBezTo>
                <a:cubicBezTo>
                  <a:pt x="450437" y="555212"/>
                  <a:pt x="464725" y="481584"/>
                  <a:pt x="430816" y="422815"/>
                </a:cubicBezTo>
                <a:cubicBezTo>
                  <a:pt x="385001" y="343471"/>
                  <a:pt x="271177" y="326708"/>
                  <a:pt x="266414" y="326041"/>
                </a:cubicBezTo>
                <a:lnTo>
                  <a:pt x="251746" y="323945"/>
                </a:lnTo>
                <a:lnTo>
                  <a:pt x="246221" y="337661"/>
                </a:lnTo>
                <a:cubicBezTo>
                  <a:pt x="244412" y="342138"/>
                  <a:pt x="202025" y="449104"/>
                  <a:pt x="247840" y="528161"/>
                </a:cubicBezTo>
                <a:cubicBezTo>
                  <a:pt x="281749" y="586835"/>
                  <a:pt x="352615" y="611314"/>
                  <a:pt x="389287" y="620363"/>
                </a:cubicBezTo>
                <a:cubicBezTo>
                  <a:pt x="375636" y="655600"/>
                  <a:pt x="356650" y="688528"/>
                  <a:pt x="332994" y="717995"/>
                </a:cubicBezTo>
                <a:cubicBezTo>
                  <a:pt x="306705" y="690658"/>
                  <a:pt x="250317" y="641795"/>
                  <a:pt x="182785" y="641795"/>
                </a:cubicBezTo>
                <a:cubicBezTo>
                  <a:pt x="91154" y="641795"/>
                  <a:pt x="19717" y="731901"/>
                  <a:pt x="16669" y="735711"/>
                </a:cubicBezTo>
                <a:lnTo>
                  <a:pt x="7144" y="747427"/>
                </a:lnTo>
                <a:lnTo>
                  <a:pt x="16669" y="759047"/>
                </a:lnTo>
                <a:cubicBezTo>
                  <a:pt x="19717" y="762953"/>
                  <a:pt x="91154" y="853059"/>
                  <a:pt x="182785" y="853059"/>
                </a:cubicBezTo>
                <a:cubicBezTo>
                  <a:pt x="250127" y="853059"/>
                  <a:pt x="306610" y="804481"/>
                  <a:pt x="332899" y="776859"/>
                </a:cubicBezTo>
                <a:cubicBezTo>
                  <a:pt x="356231" y="806168"/>
                  <a:pt x="375015" y="838824"/>
                  <a:pt x="388620" y="873728"/>
                </a:cubicBezTo>
                <a:cubicBezTo>
                  <a:pt x="351663" y="883253"/>
                  <a:pt x="281559" y="907447"/>
                  <a:pt x="247936" y="965645"/>
                </a:cubicBezTo>
                <a:cubicBezTo>
                  <a:pt x="202121" y="1045083"/>
                  <a:pt x="244507" y="1151954"/>
                  <a:pt x="246317" y="1156145"/>
                </a:cubicBezTo>
                <a:lnTo>
                  <a:pt x="251841" y="1169956"/>
                </a:lnTo>
                <a:lnTo>
                  <a:pt x="266510" y="1167860"/>
                </a:lnTo>
                <a:cubicBezTo>
                  <a:pt x="271367" y="1167194"/>
                  <a:pt x="385096" y="1150430"/>
                  <a:pt x="430911" y="1070991"/>
                </a:cubicBezTo>
                <a:cubicBezTo>
                  <a:pt x="464630" y="1012603"/>
                  <a:pt x="450628" y="939355"/>
                  <a:pt x="440436" y="902875"/>
                </a:cubicBezTo>
                <a:cubicBezTo>
                  <a:pt x="477751" y="897208"/>
                  <a:pt x="515707" y="897208"/>
                  <a:pt x="553022" y="902875"/>
                </a:cubicBezTo>
                <a:cubicBezTo>
                  <a:pt x="542544" y="939260"/>
                  <a:pt x="528352" y="1012793"/>
                  <a:pt x="562547" y="1071372"/>
                </a:cubicBezTo>
                <a:cubicBezTo>
                  <a:pt x="608362" y="1150811"/>
                  <a:pt x="722186" y="1167574"/>
                  <a:pt x="726948" y="1168241"/>
                </a:cubicBezTo>
                <a:lnTo>
                  <a:pt x="741617" y="1170241"/>
                </a:lnTo>
                <a:lnTo>
                  <a:pt x="747236" y="1156526"/>
                </a:lnTo>
                <a:cubicBezTo>
                  <a:pt x="749046" y="1152049"/>
                  <a:pt x="791337" y="1045178"/>
                  <a:pt x="745522" y="966026"/>
                </a:cubicBezTo>
                <a:cubicBezTo>
                  <a:pt x="711708" y="907447"/>
                  <a:pt x="640747" y="882968"/>
                  <a:pt x="604171" y="873919"/>
                </a:cubicBezTo>
                <a:cubicBezTo>
                  <a:pt x="617794" y="838719"/>
                  <a:pt x="636748" y="805823"/>
                  <a:pt x="660368" y="776383"/>
                </a:cubicBezTo>
                <a:cubicBezTo>
                  <a:pt x="686657" y="803720"/>
                  <a:pt x="743045" y="852583"/>
                  <a:pt x="810482" y="852583"/>
                </a:cubicBezTo>
                <a:cubicBezTo>
                  <a:pt x="902208" y="852583"/>
                  <a:pt x="973550" y="762381"/>
                  <a:pt x="976598" y="758571"/>
                </a:cubicBezTo>
                <a:moveTo>
                  <a:pt x="1376648" y="482346"/>
                </a:moveTo>
                <a:lnTo>
                  <a:pt x="1325118" y="482346"/>
                </a:lnTo>
                <a:lnTo>
                  <a:pt x="1325118" y="400240"/>
                </a:lnTo>
                <a:lnTo>
                  <a:pt x="1376648" y="400240"/>
                </a:lnTo>
                <a:cubicBezTo>
                  <a:pt x="1399321" y="398695"/>
                  <a:pt x="1418954" y="415822"/>
                  <a:pt x="1420499" y="438495"/>
                </a:cubicBezTo>
                <a:cubicBezTo>
                  <a:pt x="1422044" y="461168"/>
                  <a:pt x="1404917" y="480801"/>
                  <a:pt x="1382244" y="482346"/>
                </a:cubicBezTo>
                <a:cubicBezTo>
                  <a:pt x="1380381" y="482473"/>
                  <a:pt x="1378512" y="482473"/>
                  <a:pt x="1376648" y="482346"/>
                </a:cubicBezTo>
                <a:moveTo>
                  <a:pt x="1477042" y="645223"/>
                </a:moveTo>
                <a:lnTo>
                  <a:pt x="1378648" y="522732"/>
                </a:lnTo>
                <a:cubicBezTo>
                  <a:pt x="1425226" y="521494"/>
                  <a:pt x="1462373" y="487204"/>
                  <a:pt x="1462373" y="441103"/>
                </a:cubicBezTo>
                <a:cubicBezTo>
                  <a:pt x="1462373" y="395002"/>
                  <a:pt x="1424273" y="359855"/>
                  <a:pt x="1376172" y="359855"/>
                </a:cubicBezTo>
                <a:lnTo>
                  <a:pt x="1282732" y="359855"/>
                </a:lnTo>
                <a:lnTo>
                  <a:pt x="1282732" y="645605"/>
                </a:lnTo>
                <a:lnTo>
                  <a:pt x="1325118" y="645605"/>
                </a:lnTo>
                <a:lnTo>
                  <a:pt x="1325118" y="520541"/>
                </a:lnTo>
                <a:lnTo>
                  <a:pt x="1424845" y="645890"/>
                </a:lnTo>
                <a:close/>
                <a:moveTo>
                  <a:pt x="1376553" y="971836"/>
                </a:moveTo>
                <a:lnTo>
                  <a:pt x="1325023" y="971836"/>
                </a:lnTo>
                <a:lnTo>
                  <a:pt x="1325023" y="889921"/>
                </a:lnTo>
                <a:lnTo>
                  <a:pt x="1376553" y="889921"/>
                </a:lnTo>
                <a:cubicBezTo>
                  <a:pt x="1399252" y="888828"/>
                  <a:pt x="1418539" y="906343"/>
                  <a:pt x="1419633" y="929042"/>
                </a:cubicBezTo>
                <a:cubicBezTo>
                  <a:pt x="1420726" y="951741"/>
                  <a:pt x="1403211" y="971028"/>
                  <a:pt x="1380511" y="972122"/>
                </a:cubicBezTo>
                <a:cubicBezTo>
                  <a:pt x="1379193" y="972185"/>
                  <a:pt x="1377872" y="972185"/>
                  <a:pt x="1376553" y="972122"/>
                </a:cubicBezTo>
                <a:moveTo>
                  <a:pt x="1424749" y="1134904"/>
                </a:moveTo>
                <a:lnTo>
                  <a:pt x="1476947" y="1134904"/>
                </a:lnTo>
                <a:lnTo>
                  <a:pt x="1378553" y="1012412"/>
                </a:lnTo>
                <a:cubicBezTo>
                  <a:pt x="1425131" y="1011269"/>
                  <a:pt x="1462278" y="976979"/>
                  <a:pt x="1462278" y="930783"/>
                </a:cubicBezTo>
                <a:cubicBezTo>
                  <a:pt x="1462278" y="884587"/>
                  <a:pt x="1424178" y="849630"/>
                  <a:pt x="1376077" y="849630"/>
                </a:cubicBezTo>
                <a:lnTo>
                  <a:pt x="1282637" y="849630"/>
                </a:lnTo>
                <a:lnTo>
                  <a:pt x="1282637" y="1134904"/>
                </a:lnTo>
                <a:lnTo>
                  <a:pt x="1325023" y="1134904"/>
                </a:lnTo>
                <a:lnTo>
                  <a:pt x="1325023" y="1009936"/>
                </a:lnTo>
                <a:close/>
                <a:moveTo>
                  <a:pt x="1688782" y="523494"/>
                </a:moveTo>
                <a:lnTo>
                  <a:pt x="1593532" y="523494"/>
                </a:lnTo>
                <a:lnTo>
                  <a:pt x="1622107" y="400431"/>
                </a:lnTo>
                <a:lnTo>
                  <a:pt x="1660207" y="400431"/>
                </a:lnTo>
                <a:close/>
                <a:moveTo>
                  <a:pt x="1717357" y="645890"/>
                </a:moveTo>
                <a:lnTo>
                  <a:pt x="1761554" y="645890"/>
                </a:lnTo>
                <a:lnTo>
                  <a:pt x="1694879" y="360140"/>
                </a:lnTo>
                <a:lnTo>
                  <a:pt x="1587437" y="360140"/>
                </a:lnTo>
                <a:lnTo>
                  <a:pt x="1520762" y="645890"/>
                </a:lnTo>
                <a:lnTo>
                  <a:pt x="1564957" y="645890"/>
                </a:lnTo>
                <a:lnTo>
                  <a:pt x="1584007" y="563404"/>
                </a:lnTo>
                <a:lnTo>
                  <a:pt x="1697831" y="563404"/>
                </a:lnTo>
                <a:close/>
                <a:moveTo>
                  <a:pt x="1688782" y="1012603"/>
                </a:moveTo>
                <a:lnTo>
                  <a:pt x="1593532" y="1012603"/>
                </a:lnTo>
                <a:lnTo>
                  <a:pt x="1622107" y="889445"/>
                </a:lnTo>
                <a:lnTo>
                  <a:pt x="1660207" y="889445"/>
                </a:lnTo>
                <a:close/>
                <a:moveTo>
                  <a:pt x="1717357" y="1134904"/>
                </a:moveTo>
                <a:lnTo>
                  <a:pt x="1761554" y="1134904"/>
                </a:lnTo>
                <a:lnTo>
                  <a:pt x="1694879" y="849630"/>
                </a:lnTo>
                <a:lnTo>
                  <a:pt x="1587437" y="849630"/>
                </a:lnTo>
                <a:lnTo>
                  <a:pt x="1520762" y="1134904"/>
                </a:lnTo>
                <a:lnTo>
                  <a:pt x="1564957" y="1134904"/>
                </a:lnTo>
                <a:lnTo>
                  <a:pt x="1584007" y="1052513"/>
                </a:lnTo>
                <a:lnTo>
                  <a:pt x="1697831" y="1052513"/>
                </a:lnTo>
                <a:close/>
                <a:moveTo>
                  <a:pt x="1871186" y="464439"/>
                </a:moveTo>
                <a:cubicBezTo>
                  <a:pt x="1864747" y="458258"/>
                  <a:pt x="1861073" y="449742"/>
                  <a:pt x="1860995" y="440817"/>
                </a:cubicBezTo>
                <a:cubicBezTo>
                  <a:pt x="1860516" y="428183"/>
                  <a:pt x="1866154" y="416092"/>
                  <a:pt x="1876139" y="408337"/>
                </a:cubicBezTo>
                <a:cubicBezTo>
                  <a:pt x="1886259" y="401113"/>
                  <a:pt x="1898480" y="397430"/>
                  <a:pt x="1910906" y="397859"/>
                </a:cubicBezTo>
                <a:cubicBezTo>
                  <a:pt x="1936503" y="398261"/>
                  <a:pt x="1961465" y="405888"/>
                  <a:pt x="1982914" y="419862"/>
                </a:cubicBezTo>
                <a:lnTo>
                  <a:pt x="2006346" y="385191"/>
                </a:lnTo>
                <a:cubicBezTo>
                  <a:pt x="1978954" y="366189"/>
                  <a:pt x="1946434" y="355958"/>
                  <a:pt x="1913096" y="355854"/>
                </a:cubicBezTo>
                <a:cubicBezTo>
                  <a:pt x="1883283" y="355854"/>
                  <a:pt x="1860042" y="363950"/>
                  <a:pt x="1843945" y="379190"/>
                </a:cubicBezTo>
                <a:cubicBezTo>
                  <a:pt x="1827120" y="394863"/>
                  <a:pt x="1817942" y="417077"/>
                  <a:pt x="1818799" y="440055"/>
                </a:cubicBezTo>
                <a:cubicBezTo>
                  <a:pt x="1818319" y="459752"/>
                  <a:pt x="1825488" y="478870"/>
                  <a:pt x="1838801" y="493395"/>
                </a:cubicBezTo>
                <a:cubicBezTo>
                  <a:pt x="1853967" y="508759"/>
                  <a:pt x="1873931" y="518472"/>
                  <a:pt x="1895380" y="520923"/>
                </a:cubicBezTo>
                <a:lnTo>
                  <a:pt x="1934051" y="526352"/>
                </a:lnTo>
                <a:cubicBezTo>
                  <a:pt x="1960245" y="530828"/>
                  <a:pt x="1973389" y="544449"/>
                  <a:pt x="1973104" y="566738"/>
                </a:cubicBezTo>
                <a:cubicBezTo>
                  <a:pt x="1972628" y="593979"/>
                  <a:pt x="1952815" y="607981"/>
                  <a:pt x="1914335" y="608552"/>
                </a:cubicBezTo>
                <a:cubicBezTo>
                  <a:pt x="1884237" y="608906"/>
                  <a:pt x="1854949" y="598807"/>
                  <a:pt x="1831467" y="579977"/>
                </a:cubicBezTo>
                <a:lnTo>
                  <a:pt x="1826990" y="585121"/>
                </a:lnTo>
                <a:lnTo>
                  <a:pt x="1807940" y="614458"/>
                </a:lnTo>
                <a:cubicBezTo>
                  <a:pt x="1837965" y="638469"/>
                  <a:pt x="1875418" y="651268"/>
                  <a:pt x="1913858" y="650653"/>
                </a:cubicBezTo>
                <a:cubicBezTo>
                  <a:pt x="1979771" y="649891"/>
                  <a:pt x="2013871" y="622078"/>
                  <a:pt x="2015299" y="566833"/>
                </a:cubicBezTo>
                <a:cubicBezTo>
                  <a:pt x="2015617" y="547189"/>
                  <a:pt x="2008855" y="528086"/>
                  <a:pt x="1996249" y="513017"/>
                </a:cubicBezTo>
                <a:cubicBezTo>
                  <a:pt x="1980673" y="496049"/>
                  <a:pt x="1959213" y="485659"/>
                  <a:pt x="1936242" y="483966"/>
                </a:cubicBezTo>
                <a:cubicBezTo>
                  <a:pt x="1922431" y="482251"/>
                  <a:pt x="1911382" y="480727"/>
                  <a:pt x="1903381" y="479298"/>
                </a:cubicBezTo>
                <a:cubicBezTo>
                  <a:pt x="1891390" y="477891"/>
                  <a:pt x="1880153" y="472723"/>
                  <a:pt x="1871281" y="464534"/>
                </a:cubicBezTo>
                <a:moveTo>
                  <a:pt x="1973771" y="1012603"/>
                </a:moveTo>
                <a:lnTo>
                  <a:pt x="1878521" y="1012603"/>
                </a:lnTo>
                <a:lnTo>
                  <a:pt x="1907096" y="889445"/>
                </a:lnTo>
                <a:lnTo>
                  <a:pt x="1945196" y="889445"/>
                </a:lnTo>
                <a:close/>
                <a:moveTo>
                  <a:pt x="2002346" y="1134904"/>
                </a:moveTo>
                <a:lnTo>
                  <a:pt x="2046542" y="1134904"/>
                </a:lnTo>
                <a:lnTo>
                  <a:pt x="1979867" y="849630"/>
                </a:lnTo>
                <a:lnTo>
                  <a:pt x="1872234" y="849630"/>
                </a:lnTo>
                <a:lnTo>
                  <a:pt x="1805559" y="1134904"/>
                </a:lnTo>
                <a:lnTo>
                  <a:pt x="1849946" y="1134904"/>
                </a:lnTo>
                <a:lnTo>
                  <a:pt x="1868996" y="1052513"/>
                </a:lnTo>
                <a:lnTo>
                  <a:pt x="1983296" y="1052513"/>
                </a:lnTo>
                <a:close/>
                <a:moveTo>
                  <a:pt x="2099691" y="645890"/>
                </a:moveTo>
                <a:lnTo>
                  <a:pt x="2252091" y="645890"/>
                </a:lnTo>
                <a:lnTo>
                  <a:pt x="2252091" y="605504"/>
                </a:lnTo>
                <a:lnTo>
                  <a:pt x="2121884" y="605504"/>
                </a:lnTo>
                <a:lnTo>
                  <a:pt x="2121884" y="523399"/>
                </a:lnTo>
                <a:lnTo>
                  <a:pt x="2217134" y="523399"/>
                </a:lnTo>
                <a:lnTo>
                  <a:pt x="2217134" y="483013"/>
                </a:lnTo>
                <a:lnTo>
                  <a:pt x="2121884" y="483013"/>
                </a:lnTo>
                <a:lnTo>
                  <a:pt x="2121884" y="400907"/>
                </a:lnTo>
                <a:lnTo>
                  <a:pt x="2251520" y="400907"/>
                </a:lnTo>
                <a:lnTo>
                  <a:pt x="2251520" y="360521"/>
                </a:lnTo>
                <a:lnTo>
                  <a:pt x="2079498" y="360521"/>
                </a:lnTo>
                <a:lnTo>
                  <a:pt x="2079498" y="646271"/>
                </a:lnTo>
                <a:close/>
                <a:moveTo>
                  <a:pt x="2152841" y="953548"/>
                </a:moveTo>
                <a:cubicBezTo>
                  <a:pt x="2146411" y="947361"/>
                  <a:pt x="2142738" y="938848"/>
                  <a:pt x="2142649" y="929926"/>
                </a:cubicBezTo>
                <a:cubicBezTo>
                  <a:pt x="2142139" y="917258"/>
                  <a:pt x="2147780" y="905125"/>
                  <a:pt x="2157793" y="897350"/>
                </a:cubicBezTo>
                <a:cubicBezTo>
                  <a:pt x="2167886" y="890154"/>
                  <a:pt x="2180078" y="886503"/>
                  <a:pt x="2192465" y="886968"/>
                </a:cubicBezTo>
                <a:cubicBezTo>
                  <a:pt x="2218100" y="887310"/>
                  <a:pt x="2243109" y="894941"/>
                  <a:pt x="2264569" y="908970"/>
                </a:cubicBezTo>
                <a:lnTo>
                  <a:pt x="2287905" y="874300"/>
                </a:lnTo>
                <a:cubicBezTo>
                  <a:pt x="2260535" y="855242"/>
                  <a:pt x="2228007" y="844975"/>
                  <a:pt x="2194655" y="844868"/>
                </a:cubicBezTo>
                <a:cubicBezTo>
                  <a:pt x="2164937" y="844868"/>
                  <a:pt x="2141696" y="853059"/>
                  <a:pt x="2125504" y="868204"/>
                </a:cubicBezTo>
                <a:cubicBezTo>
                  <a:pt x="2108752" y="883960"/>
                  <a:pt x="2099620" y="906182"/>
                  <a:pt x="2100453" y="929164"/>
                </a:cubicBezTo>
                <a:cubicBezTo>
                  <a:pt x="2099997" y="948839"/>
                  <a:pt x="2107125" y="967937"/>
                  <a:pt x="2120360" y="982504"/>
                </a:cubicBezTo>
                <a:cubicBezTo>
                  <a:pt x="2135582" y="997843"/>
                  <a:pt x="2155567" y="1007550"/>
                  <a:pt x="2177034" y="1010031"/>
                </a:cubicBezTo>
                <a:lnTo>
                  <a:pt x="2215706" y="1015365"/>
                </a:lnTo>
                <a:cubicBezTo>
                  <a:pt x="2241899" y="1019937"/>
                  <a:pt x="2255044" y="1033463"/>
                  <a:pt x="2254758" y="1055846"/>
                </a:cubicBezTo>
                <a:cubicBezTo>
                  <a:pt x="2254187" y="1082993"/>
                  <a:pt x="2234470" y="1097089"/>
                  <a:pt x="2195894" y="1097661"/>
                </a:cubicBezTo>
                <a:cubicBezTo>
                  <a:pt x="2165799" y="1098000"/>
                  <a:pt x="2136516" y="1087902"/>
                  <a:pt x="2113026" y="1069086"/>
                </a:cubicBezTo>
                <a:lnTo>
                  <a:pt x="2108645" y="1074230"/>
                </a:lnTo>
                <a:lnTo>
                  <a:pt x="2089595" y="1103566"/>
                </a:lnTo>
                <a:cubicBezTo>
                  <a:pt x="2119612" y="1127592"/>
                  <a:pt x="2157070" y="1140392"/>
                  <a:pt x="2195513" y="1139761"/>
                </a:cubicBezTo>
                <a:cubicBezTo>
                  <a:pt x="2261426" y="1138904"/>
                  <a:pt x="2295525" y="1110710"/>
                  <a:pt x="2296954" y="1055846"/>
                </a:cubicBezTo>
                <a:cubicBezTo>
                  <a:pt x="2297248" y="1036235"/>
                  <a:pt x="2290488" y="1017170"/>
                  <a:pt x="2277904" y="1002125"/>
                </a:cubicBezTo>
                <a:cubicBezTo>
                  <a:pt x="2262328" y="985157"/>
                  <a:pt x="2240867" y="974767"/>
                  <a:pt x="2217896" y="973074"/>
                </a:cubicBezTo>
                <a:cubicBezTo>
                  <a:pt x="2204085" y="971360"/>
                  <a:pt x="2192941" y="969740"/>
                  <a:pt x="2185035" y="968407"/>
                </a:cubicBezTo>
                <a:cubicBezTo>
                  <a:pt x="2173045" y="967000"/>
                  <a:pt x="2161808" y="961831"/>
                  <a:pt x="2152936" y="953643"/>
                </a:cubicBezTo>
                <a:moveTo>
                  <a:pt x="2464499" y="441865"/>
                </a:moveTo>
                <a:cubicBezTo>
                  <a:pt x="2464581" y="464590"/>
                  <a:pt x="2446225" y="483079"/>
                  <a:pt x="2423500" y="483161"/>
                </a:cubicBezTo>
                <a:cubicBezTo>
                  <a:pt x="2422751" y="483164"/>
                  <a:pt x="2422003" y="483146"/>
                  <a:pt x="2421255" y="483108"/>
                </a:cubicBezTo>
                <a:lnTo>
                  <a:pt x="2373821" y="483108"/>
                </a:lnTo>
                <a:lnTo>
                  <a:pt x="2373821" y="401003"/>
                </a:lnTo>
                <a:lnTo>
                  <a:pt x="2421446" y="401003"/>
                </a:lnTo>
                <a:cubicBezTo>
                  <a:pt x="2444086" y="399792"/>
                  <a:pt x="2463421" y="417165"/>
                  <a:pt x="2464631" y="439806"/>
                </a:cubicBezTo>
                <a:cubicBezTo>
                  <a:pt x="2464667" y="440491"/>
                  <a:pt x="2464687" y="441178"/>
                  <a:pt x="2464689" y="441865"/>
                </a:cubicBezTo>
                <a:moveTo>
                  <a:pt x="2373821" y="523399"/>
                </a:moveTo>
                <a:lnTo>
                  <a:pt x="2419636" y="523399"/>
                </a:lnTo>
                <a:cubicBezTo>
                  <a:pt x="2442309" y="521854"/>
                  <a:pt x="2461941" y="538981"/>
                  <a:pt x="2463487" y="561654"/>
                </a:cubicBezTo>
                <a:cubicBezTo>
                  <a:pt x="2465032" y="584326"/>
                  <a:pt x="2447905" y="603959"/>
                  <a:pt x="2425232" y="605504"/>
                </a:cubicBezTo>
                <a:cubicBezTo>
                  <a:pt x="2423369" y="605631"/>
                  <a:pt x="2421499" y="605631"/>
                  <a:pt x="2419636" y="605504"/>
                </a:cubicBezTo>
                <a:lnTo>
                  <a:pt x="2373821" y="605504"/>
                </a:lnTo>
                <a:close/>
                <a:moveTo>
                  <a:pt x="2507171" y="441770"/>
                </a:moveTo>
                <a:cubicBezTo>
                  <a:pt x="2507171" y="395192"/>
                  <a:pt x="2469071" y="360521"/>
                  <a:pt x="2421446" y="360521"/>
                </a:cubicBezTo>
                <a:lnTo>
                  <a:pt x="2332006" y="360521"/>
                </a:lnTo>
                <a:lnTo>
                  <a:pt x="2332006" y="646271"/>
                </a:lnTo>
                <a:lnTo>
                  <a:pt x="2420207" y="646271"/>
                </a:lnTo>
                <a:cubicBezTo>
                  <a:pt x="2467832" y="646271"/>
                  <a:pt x="2505932" y="611600"/>
                  <a:pt x="2505932" y="564642"/>
                </a:cubicBezTo>
                <a:cubicBezTo>
                  <a:pt x="2505977" y="541158"/>
                  <a:pt x="2495490" y="518891"/>
                  <a:pt x="2477357" y="503968"/>
                </a:cubicBezTo>
                <a:cubicBezTo>
                  <a:pt x="2496150" y="488964"/>
                  <a:pt x="2507059" y="466198"/>
                  <a:pt x="2506980" y="442151"/>
                </a:cubicBezTo>
                <a:moveTo>
                  <a:pt x="2381155" y="1135285"/>
                </a:moveTo>
                <a:lnTo>
                  <a:pt x="2533555" y="1135285"/>
                </a:lnTo>
                <a:lnTo>
                  <a:pt x="2533555" y="1094994"/>
                </a:lnTo>
                <a:lnTo>
                  <a:pt x="2403348" y="1094994"/>
                </a:lnTo>
                <a:lnTo>
                  <a:pt x="2403348" y="1012793"/>
                </a:lnTo>
                <a:lnTo>
                  <a:pt x="2498598" y="1012793"/>
                </a:lnTo>
                <a:lnTo>
                  <a:pt x="2498598" y="971836"/>
                </a:lnTo>
                <a:lnTo>
                  <a:pt x="2403348" y="971836"/>
                </a:lnTo>
                <a:lnTo>
                  <a:pt x="2403348" y="889921"/>
                </a:lnTo>
                <a:lnTo>
                  <a:pt x="2532983" y="889921"/>
                </a:lnTo>
                <a:lnTo>
                  <a:pt x="2532983" y="849630"/>
                </a:lnTo>
                <a:lnTo>
                  <a:pt x="2360962" y="849630"/>
                </a:lnTo>
                <a:lnTo>
                  <a:pt x="2360962" y="1134904"/>
                </a:lnTo>
                <a:close/>
                <a:moveTo>
                  <a:pt x="2819972" y="503396"/>
                </a:moveTo>
                <a:cubicBezTo>
                  <a:pt x="2820445" y="563890"/>
                  <a:pt x="2771789" y="613314"/>
                  <a:pt x="2711295" y="613788"/>
                </a:cubicBezTo>
                <a:cubicBezTo>
                  <a:pt x="2650801" y="614261"/>
                  <a:pt x="2601377" y="565605"/>
                  <a:pt x="2600903" y="505111"/>
                </a:cubicBezTo>
                <a:cubicBezTo>
                  <a:pt x="2600430" y="444617"/>
                  <a:pt x="2649086" y="395193"/>
                  <a:pt x="2709580" y="394720"/>
                </a:cubicBezTo>
                <a:cubicBezTo>
                  <a:pt x="2709865" y="394717"/>
                  <a:pt x="2710150" y="394716"/>
                  <a:pt x="2710434" y="394716"/>
                </a:cubicBezTo>
                <a:cubicBezTo>
                  <a:pt x="2769546" y="393341"/>
                  <a:pt x="2818581" y="440147"/>
                  <a:pt x="2819956" y="499259"/>
                </a:cubicBezTo>
                <a:cubicBezTo>
                  <a:pt x="2819988" y="500638"/>
                  <a:pt x="2819993" y="502017"/>
                  <a:pt x="2819972" y="503396"/>
                </a:cubicBezTo>
                <a:moveTo>
                  <a:pt x="2863120" y="503396"/>
                </a:moveTo>
                <a:cubicBezTo>
                  <a:pt x="2865014" y="419249"/>
                  <a:pt x="2798334" y="349500"/>
                  <a:pt x="2714188" y="347606"/>
                </a:cubicBezTo>
                <a:cubicBezTo>
                  <a:pt x="2630041" y="345712"/>
                  <a:pt x="2560291" y="412391"/>
                  <a:pt x="2558397" y="496538"/>
                </a:cubicBezTo>
                <a:cubicBezTo>
                  <a:pt x="2556503" y="580685"/>
                  <a:pt x="2623183" y="650435"/>
                  <a:pt x="2707329" y="652329"/>
                </a:cubicBezTo>
                <a:cubicBezTo>
                  <a:pt x="2708460" y="652354"/>
                  <a:pt x="2709590" y="652367"/>
                  <a:pt x="2710720" y="652367"/>
                </a:cubicBezTo>
                <a:cubicBezTo>
                  <a:pt x="2793722" y="653528"/>
                  <a:pt x="2861950" y="587182"/>
                  <a:pt x="2863111" y="504179"/>
                </a:cubicBezTo>
                <a:cubicBezTo>
                  <a:pt x="2863115" y="503918"/>
                  <a:pt x="2863118" y="503657"/>
                  <a:pt x="2863120" y="503396"/>
                </a:cubicBezTo>
                <a:moveTo>
                  <a:pt x="3018568" y="483394"/>
                </a:moveTo>
                <a:lnTo>
                  <a:pt x="2967133" y="483394"/>
                </a:lnTo>
                <a:lnTo>
                  <a:pt x="2967133" y="401288"/>
                </a:lnTo>
                <a:lnTo>
                  <a:pt x="3018568" y="401288"/>
                </a:lnTo>
                <a:cubicBezTo>
                  <a:pt x="3041241" y="399743"/>
                  <a:pt x="3060873" y="416870"/>
                  <a:pt x="3062419" y="439543"/>
                </a:cubicBezTo>
                <a:cubicBezTo>
                  <a:pt x="3063964" y="462216"/>
                  <a:pt x="3046837" y="481849"/>
                  <a:pt x="3024164" y="483394"/>
                </a:cubicBezTo>
                <a:cubicBezTo>
                  <a:pt x="3022301" y="483521"/>
                  <a:pt x="3020431" y="483521"/>
                  <a:pt x="3018568" y="483394"/>
                </a:cubicBezTo>
                <a:moveTo>
                  <a:pt x="3118961" y="646271"/>
                </a:moveTo>
                <a:lnTo>
                  <a:pt x="3020568" y="523780"/>
                </a:lnTo>
                <a:cubicBezTo>
                  <a:pt x="3067145" y="522541"/>
                  <a:pt x="3104293" y="488252"/>
                  <a:pt x="3104293" y="442151"/>
                </a:cubicBezTo>
                <a:cubicBezTo>
                  <a:pt x="3104293" y="396049"/>
                  <a:pt x="3066193" y="360902"/>
                  <a:pt x="3018568" y="360902"/>
                </a:cubicBezTo>
                <a:lnTo>
                  <a:pt x="2924366" y="360902"/>
                </a:lnTo>
                <a:lnTo>
                  <a:pt x="2924366" y="646652"/>
                </a:lnTo>
                <a:lnTo>
                  <a:pt x="2966847" y="646652"/>
                </a:lnTo>
                <a:lnTo>
                  <a:pt x="2966847" y="520541"/>
                </a:lnTo>
                <a:lnTo>
                  <a:pt x="3066478" y="645890"/>
                </a:lnTo>
                <a:close/>
                <a:moveTo>
                  <a:pt x="3092863" y="992410"/>
                </a:moveTo>
                <a:cubicBezTo>
                  <a:pt x="3093126" y="1052853"/>
                  <a:pt x="3044341" y="1102064"/>
                  <a:pt x="2983898" y="1102327"/>
                </a:cubicBezTo>
                <a:cubicBezTo>
                  <a:pt x="2923455" y="1102590"/>
                  <a:pt x="2874244" y="1053805"/>
                  <a:pt x="2873980" y="993362"/>
                </a:cubicBezTo>
                <a:cubicBezTo>
                  <a:pt x="2873717" y="932920"/>
                  <a:pt x="2922502" y="883708"/>
                  <a:pt x="2982945" y="883445"/>
                </a:cubicBezTo>
                <a:cubicBezTo>
                  <a:pt x="2983103" y="883444"/>
                  <a:pt x="2983262" y="883444"/>
                  <a:pt x="2983420" y="883444"/>
                </a:cubicBezTo>
                <a:cubicBezTo>
                  <a:pt x="3042480" y="882069"/>
                  <a:pt x="3091471" y="928832"/>
                  <a:pt x="3092846" y="987891"/>
                </a:cubicBezTo>
                <a:cubicBezTo>
                  <a:pt x="3092878" y="989270"/>
                  <a:pt x="3092884" y="990650"/>
                  <a:pt x="3092862" y="992029"/>
                </a:cubicBezTo>
                <a:moveTo>
                  <a:pt x="3136107" y="992029"/>
                </a:moveTo>
                <a:cubicBezTo>
                  <a:pt x="3137948" y="907881"/>
                  <a:pt x="3071225" y="838173"/>
                  <a:pt x="2987077" y="836332"/>
                </a:cubicBezTo>
                <a:cubicBezTo>
                  <a:pt x="2902929" y="834490"/>
                  <a:pt x="2833221" y="901213"/>
                  <a:pt x="2831379" y="985361"/>
                </a:cubicBezTo>
                <a:cubicBezTo>
                  <a:pt x="2829538" y="1069509"/>
                  <a:pt x="2896261" y="1139217"/>
                  <a:pt x="2980409" y="1141059"/>
                </a:cubicBezTo>
                <a:cubicBezTo>
                  <a:pt x="2981508" y="1141083"/>
                  <a:pt x="2982607" y="1141095"/>
                  <a:pt x="2983707" y="1141095"/>
                </a:cubicBezTo>
                <a:cubicBezTo>
                  <a:pt x="3066709" y="1142255"/>
                  <a:pt x="3134937" y="1075909"/>
                  <a:pt x="3136097" y="992906"/>
                </a:cubicBezTo>
                <a:cubicBezTo>
                  <a:pt x="3136101" y="992613"/>
                  <a:pt x="3136104" y="992321"/>
                  <a:pt x="3136107" y="992029"/>
                </a:cubicBezTo>
                <a:moveTo>
                  <a:pt x="3333178" y="645890"/>
                </a:moveTo>
                <a:lnTo>
                  <a:pt x="3375184" y="645890"/>
                </a:lnTo>
                <a:lnTo>
                  <a:pt x="3375184" y="483013"/>
                </a:lnTo>
                <a:lnTo>
                  <a:pt x="3281648" y="483013"/>
                </a:lnTo>
                <a:lnTo>
                  <a:pt x="3281648" y="523399"/>
                </a:lnTo>
                <a:lnTo>
                  <a:pt x="3333178" y="523399"/>
                </a:lnTo>
                <a:lnTo>
                  <a:pt x="3333178" y="605504"/>
                </a:lnTo>
                <a:lnTo>
                  <a:pt x="3311938" y="605504"/>
                </a:lnTo>
                <a:cubicBezTo>
                  <a:pt x="3246596" y="605504"/>
                  <a:pt x="3202876" y="564261"/>
                  <a:pt x="3202876" y="503396"/>
                </a:cubicBezTo>
                <a:cubicBezTo>
                  <a:pt x="3202876" y="442531"/>
                  <a:pt x="3246596" y="400907"/>
                  <a:pt x="3311938" y="400907"/>
                </a:cubicBezTo>
                <a:lnTo>
                  <a:pt x="3354896" y="400907"/>
                </a:lnTo>
                <a:lnTo>
                  <a:pt x="3354896" y="360521"/>
                </a:lnTo>
                <a:lnTo>
                  <a:pt x="3311652" y="360521"/>
                </a:lnTo>
                <a:cubicBezTo>
                  <a:pt x="3222212" y="360521"/>
                  <a:pt x="3159252" y="419671"/>
                  <a:pt x="3159252" y="503396"/>
                </a:cubicBezTo>
                <a:cubicBezTo>
                  <a:pt x="3159252" y="587121"/>
                  <a:pt x="3223260" y="646271"/>
                  <a:pt x="3311652" y="646271"/>
                </a:cubicBezTo>
                <a:close/>
                <a:moveTo>
                  <a:pt x="3291173" y="971836"/>
                </a:moveTo>
                <a:lnTo>
                  <a:pt x="3239738" y="971836"/>
                </a:lnTo>
                <a:lnTo>
                  <a:pt x="3239738" y="889921"/>
                </a:lnTo>
                <a:lnTo>
                  <a:pt x="3291173" y="889921"/>
                </a:lnTo>
                <a:cubicBezTo>
                  <a:pt x="3313873" y="888828"/>
                  <a:pt x="3333160" y="906343"/>
                  <a:pt x="3334253" y="929042"/>
                </a:cubicBezTo>
                <a:cubicBezTo>
                  <a:pt x="3335346" y="951741"/>
                  <a:pt x="3317830" y="971028"/>
                  <a:pt x="3295131" y="972122"/>
                </a:cubicBezTo>
                <a:cubicBezTo>
                  <a:pt x="3293813" y="972185"/>
                  <a:pt x="3292492" y="972185"/>
                  <a:pt x="3291173" y="972122"/>
                </a:cubicBezTo>
                <a:moveTo>
                  <a:pt x="3391662" y="1134904"/>
                </a:moveTo>
                <a:lnTo>
                  <a:pt x="3293269" y="1012412"/>
                </a:lnTo>
                <a:cubicBezTo>
                  <a:pt x="3339846" y="1011269"/>
                  <a:pt x="3376898" y="976979"/>
                  <a:pt x="3376898" y="930783"/>
                </a:cubicBezTo>
                <a:cubicBezTo>
                  <a:pt x="3376898" y="884587"/>
                  <a:pt x="3338798" y="849630"/>
                  <a:pt x="3291173" y="849630"/>
                </a:cubicBezTo>
                <a:lnTo>
                  <a:pt x="3197733" y="849630"/>
                </a:lnTo>
                <a:lnTo>
                  <a:pt x="3197733" y="1134904"/>
                </a:lnTo>
                <a:lnTo>
                  <a:pt x="3240120" y="1134904"/>
                </a:lnTo>
                <a:lnTo>
                  <a:pt x="3240120" y="1009936"/>
                </a:lnTo>
                <a:lnTo>
                  <a:pt x="3339846" y="1135285"/>
                </a:lnTo>
                <a:close/>
                <a:moveTo>
                  <a:pt x="3500152" y="849154"/>
                </a:moveTo>
                <a:lnTo>
                  <a:pt x="3457766" y="849154"/>
                </a:lnTo>
                <a:lnTo>
                  <a:pt x="3457766" y="1134904"/>
                </a:lnTo>
                <a:lnTo>
                  <a:pt x="3500152" y="1134904"/>
                </a:lnTo>
                <a:close/>
              </a:path>
            </a:pathLst>
          </a:custGeom>
          <a:solidFill>
            <a:schemeClr val="bg1"/>
          </a:solidFill>
          <a:ln w="9525" cap="flat">
            <a:noFill/>
            <a:prstDash val="solid"/>
            <a:miter/>
          </a:ln>
        </p:spPr>
        <p:txBody>
          <a:bodyPr rtlCol="0" anchor="ctr"/>
          <a:lstStyle/>
          <a:p>
            <a:endParaRPr lang="fi-FI"/>
          </a:p>
        </p:txBody>
      </p:sp>
      <p:sp>
        <p:nvSpPr>
          <p:cNvPr id="15" name="Rectangle 14">
            <a:extLst>
              <a:ext uri="{FF2B5EF4-FFF2-40B4-BE49-F238E27FC236}">
                <a16:creationId xmlns:a16="http://schemas.microsoft.com/office/drawing/2014/main" id="{AAE7243B-AFE9-B847-AF85-F35B4AEF47D3}"/>
              </a:ext>
            </a:extLst>
          </p:cNvPr>
          <p:cNvSpPr/>
          <p:nvPr/>
        </p:nvSpPr>
        <p:spPr>
          <a:xfrm>
            <a:off x="8888944" y="313377"/>
            <a:ext cx="1266495" cy="507831"/>
          </a:xfrm>
          <a:prstGeom prst="rect">
            <a:avLst/>
          </a:prstGeom>
        </p:spPr>
        <p:txBody>
          <a:bodyPr wrap="square">
            <a:spAutoFit/>
          </a:bodyPr>
          <a:lstStyle/>
          <a:p>
            <a:r>
              <a:rPr lang="sv-SE" sz="900">
                <a:solidFill>
                  <a:schemeClr val="bg1"/>
                </a:solidFill>
                <a:latin typeface="+mj-lt"/>
              </a:rPr>
              <a:t>Albert de la Chapelles Konststiftelse sr</a:t>
            </a:r>
          </a:p>
        </p:txBody>
      </p:sp>
      <p:pic>
        <p:nvPicPr>
          <p:cNvPr id="17" name="Picture 4" descr="Logo, company name&#10;&#10;Description automatically generated">
            <a:extLst>
              <a:ext uri="{FF2B5EF4-FFF2-40B4-BE49-F238E27FC236}">
                <a16:creationId xmlns:a16="http://schemas.microsoft.com/office/drawing/2014/main" id="{443D233F-06CA-2C4E-B5E1-09DD8D5B76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45469" y="333908"/>
            <a:ext cx="612593" cy="468000"/>
          </a:xfrm>
          <a:prstGeom prst="rect">
            <a:avLst/>
          </a:prstGeom>
        </p:spPr>
      </p:pic>
    </p:spTree>
    <p:extLst>
      <p:ext uri="{BB962C8B-B14F-4D97-AF65-F5344CB8AC3E}">
        <p14:creationId xmlns:p14="http://schemas.microsoft.com/office/powerpoint/2010/main" val="39376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98CC2"/>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3262</TotalTime>
  <Words>2789</Words>
  <Application>Microsoft Macintosh PowerPoint</Application>
  <PresentationFormat>Widescreen</PresentationFormat>
  <Paragraphs>521</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Marcus Riska</dc:creator>
  <cp:lastModifiedBy>Emma Berghem</cp:lastModifiedBy>
  <cp:revision>1063</cp:revision>
  <dcterms:created xsi:type="dcterms:W3CDTF">2020-11-26T11:46:25Z</dcterms:created>
  <dcterms:modified xsi:type="dcterms:W3CDTF">2021-01-15T13:55:09Z</dcterms:modified>
</cp:coreProperties>
</file>